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3"/>
  </p:notesMasterIdLst>
  <p:sldIdLst>
    <p:sldId id="256" r:id="rId2"/>
    <p:sldId id="320" r:id="rId3"/>
    <p:sldId id="319" r:id="rId4"/>
    <p:sldId id="314" r:id="rId5"/>
    <p:sldId id="321" r:id="rId6"/>
    <p:sldId id="309" r:id="rId7"/>
    <p:sldId id="326" r:id="rId8"/>
    <p:sldId id="327" r:id="rId9"/>
    <p:sldId id="310" r:id="rId10"/>
    <p:sldId id="311" r:id="rId11"/>
    <p:sldId id="322" r:id="rId12"/>
    <p:sldId id="316" r:id="rId13"/>
    <p:sldId id="307" r:id="rId14"/>
    <p:sldId id="323" r:id="rId15"/>
    <p:sldId id="308" r:id="rId16"/>
    <p:sldId id="306" r:id="rId17"/>
    <p:sldId id="324" r:id="rId18"/>
    <p:sldId id="312" r:id="rId19"/>
    <p:sldId id="313" r:id="rId20"/>
    <p:sldId id="317" r:id="rId21"/>
    <p:sldId id="318"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AE84"/>
    <a:srgbClr val="487A02"/>
    <a:srgbClr val="126964"/>
    <a:srgbClr val="2056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39" autoAdjust="0"/>
    <p:restoredTop sz="82653" autoAdjust="0"/>
  </p:normalViewPr>
  <p:slideViewPr>
    <p:cSldViewPr>
      <p:cViewPr varScale="1">
        <p:scale>
          <a:sx n="109" d="100"/>
          <a:sy n="109" d="100"/>
        </p:scale>
        <p:origin x="1350" y="114"/>
      </p:cViewPr>
      <p:guideLst>
        <p:guide orient="horz" pos="2160"/>
        <p:guide pos="2880"/>
      </p:guideLst>
    </p:cSldViewPr>
  </p:slideViewPr>
  <p:notesTextViewPr>
    <p:cViewPr>
      <p:scale>
        <a:sx n="1" d="1"/>
        <a:sy n="1" d="1"/>
      </p:scale>
      <p:origin x="0" y="0"/>
    </p:cViewPr>
  </p:notesTextViewPr>
  <p:notesViewPr>
    <p:cSldViewPr snapToGrid="0" showGuides="1">
      <p:cViewPr varScale="1">
        <p:scale>
          <a:sx n="126" d="100"/>
          <a:sy n="126" d="100"/>
        </p:scale>
        <p:origin x="4848" y="14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3FD012-DD33-7545-B092-E2F9455BEE2F}" type="doc">
      <dgm:prSet loTypeId="urn:microsoft.com/office/officeart/2009/3/layout/IncreasingArrowsProcess" loCatId="" qsTypeId="urn:microsoft.com/office/officeart/2005/8/quickstyle/simple1" qsCatId="simple" csTypeId="urn:microsoft.com/office/officeart/2005/8/colors/accent1_2" csCatId="accent1" phldr="1"/>
      <dgm:spPr/>
      <dgm:t>
        <a:bodyPr/>
        <a:lstStyle/>
        <a:p>
          <a:endParaRPr lang="en-US"/>
        </a:p>
      </dgm:t>
    </dgm:pt>
    <dgm:pt modelId="{F92BBA14-41C9-8141-9B21-BE78B114B418}">
      <dgm:prSet phldrT="[Text]" custT="1"/>
      <dgm:spPr>
        <a:solidFill>
          <a:srgbClr val="126964"/>
        </a:solidFill>
      </dgm:spPr>
      <dgm:t>
        <a:bodyPr/>
        <a:lstStyle/>
        <a:p>
          <a:r>
            <a:rPr lang="en-US" sz="2000" b="1" dirty="0">
              <a:latin typeface="Gill Sans MT"/>
            </a:rPr>
            <a:t>Self Evaluation</a:t>
          </a:r>
        </a:p>
      </dgm:t>
    </dgm:pt>
    <dgm:pt modelId="{F99CB482-ED8C-664A-8F02-F4D6FC972026}" type="parTrans" cxnId="{3CC231E3-7D41-0043-90AA-2F1C5564258B}">
      <dgm:prSet/>
      <dgm:spPr/>
      <dgm:t>
        <a:bodyPr/>
        <a:lstStyle/>
        <a:p>
          <a:endParaRPr lang="en-US" sz="3200"/>
        </a:p>
      </dgm:t>
    </dgm:pt>
    <dgm:pt modelId="{A204E7D0-3BD1-A445-934A-4FDF048B095B}" type="sibTrans" cxnId="{3CC231E3-7D41-0043-90AA-2F1C5564258B}">
      <dgm:prSet/>
      <dgm:spPr/>
      <dgm:t>
        <a:bodyPr/>
        <a:lstStyle/>
        <a:p>
          <a:endParaRPr lang="en-US" sz="3200"/>
        </a:p>
      </dgm:t>
    </dgm:pt>
    <dgm:pt modelId="{303FCF6C-0664-4246-8C1E-C36C986ED43A}">
      <dgm:prSet phldrT="[Text]" custT="1"/>
      <dgm:spPr>
        <a:ln>
          <a:solidFill>
            <a:srgbClr val="126964"/>
          </a:solidFill>
        </a:ln>
      </dgm:spPr>
      <dgm:t>
        <a:bodyPr/>
        <a:lstStyle/>
        <a:p>
          <a:pPr>
            <a:spcAft>
              <a:spcPts val="588"/>
            </a:spcAft>
          </a:pPr>
          <a:r>
            <a:rPr lang="en-US" sz="2000" b="1" dirty="0">
              <a:latin typeface="Gill Sans MT"/>
            </a:rPr>
            <a:t>Outcomes:</a:t>
          </a:r>
        </a:p>
        <a:p>
          <a:pPr>
            <a:spcAft>
              <a:spcPts val="588"/>
            </a:spcAft>
          </a:pPr>
          <a:r>
            <a:rPr lang="en-US" sz="1600" dirty="0">
              <a:latin typeface="Gill Sans MT"/>
            </a:rPr>
            <a:t>- Self-Evaluation Report</a:t>
          </a:r>
          <a:br>
            <a:rPr lang="en-US" sz="1600" dirty="0">
              <a:latin typeface="Gill Sans MT"/>
            </a:rPr>
          </a:br>
          <a:r>
            <a:rPr lang="en-US" sz="1600" dirty="0">
              <a:latin typeface="Gill Sans MT"/>
            </a:rPr>
            <a:t>  (aka, ISER)</a:t>
          </a:r>
        </a:p>
        <a:p>
          <a:pPr>
            <a:spcAft>
              <a:spcPts val="588"/>
            </a:spcAft>
          </a:pPr>
          <a:r>
            <a:rPr lang="en-US" sz="1600" dirty="0">
              <a:latin typeface="Gill Sans MT"/>
            </a:rPr>
            <a:t>- Self-identified plans for</a:t>
          </a:r>
          <a:br>
            <a:rPr lang="en-US" sz="1600" dirty="0">
              <a:latin typeface="Gill Sans MT"/>
            </a:rPr>
          </a:br>
          <a:r>
            <a:rPr lang="en-US" sz="1600" dirty="0">
              <a:latin typeface="Gill Sans MT"/>
            </a:rPr>
            <a:t>  improvement</a:t>
          </a:r>
        </a:p>
        <a:p>
          <a:pPr>
            <a:spcAft>
              <a:spcPts val="588"/>
            </a:spcAft>
          </a:pPr>
          <a:r>
            <a:rPr lang="en-US" sz="1600" dirty="0">
              <a:latin typeface="Gill Sans MT"/>
            </a:rPr>
            <a:t>- Quality Focus Projects</a:t>
          </a:r>
        </a:p>
      </dgm:t>
    </dgm:pt>
    <dgm:pt modelId="{BED72B35-C50F-AE44-AAE8-91B54F25F583}" type="parTrans" cxnId="{EFCAA97A-FA07-A541-B700-2E38BBF6897A}">
      <dgm:prSet/>
      <dgm:spPr/>
      <dgm:t>
        <a:bodyPr/>
        <a:lstStyle/>
        <a:p>
          <a:endParaRPr lang="en-US" sz="3200"/>
        </a:p>
      </dgm:t>
    </dgm:pt>
    <dgm:pt modelId="{B64948A7-6FCB-A14C-B89A-C5FCB6C276F9}" type="sibTrans" cxnId="{EFCAA97A-FA07-A541-B700-2E38BBF6897A}">
      <dgm:prSet/>
      <dgm:spPr/>
      <dgm:t>
        <a:bodyPr/>
        <a:lstStyle/>
        <a:p>
          <a:endParaRPr lang="en-US" sz="3200"/>
        </a:p>
      </dgm:t>
    </dgm:pt>
    <dgm:pt modelId="{D415A7F5-EAF7-1342-8C61-78D4898189DF}">
      <dgm:prSet phldrT="[Text]" custT="1"/>
      <dgm:spPr>
        <a:solidFill>
          <a:srgbClr val="126964"/>
        </a:solidFill>
      </dgm:spPr>
      <dgm:t>
        <a:bodyPr/>
        <a:lstStyle/>
        <a:p>
          <a:r>
            <a:rPr lang="en-US" sz="2000" b="1" dirty="0">
              <a:latin typeface="Gill Sans MT"/>
            </a:rPr>
            <a:t>Peer Evaluation</a:t>
          </a:r>
        </a:p>
      </dgm:t>
    </dgm:pt>
    <dgm:pt modelId="{0EB33A63-5BD3-894F-B539-F24951CD59DC}" type="parTrans" cxnId="{865259A2-4F8C-0947-9FC8-A91DC333923F}">
      <dgm:prSet/>
      <dgm:spPr/>
      <dgm:t>
        <a:bodyPr/>
        <a:lstStyle/>
        <a:p>
          <a:endParaRPr lang="en-US" sz="3200"/>
        </a:p>
      </dgm:t>
    </dgm:pt>
    <dgm:pt modelId="{1C55416E-1BC6-A941-A759-BF1CA2C1D90D}" type="sibTrans" cxnId="{865259A2-4F8C-0947-9FC8-A91DC333923F}">
      <dgm:prSet/>
      <dgm:spPr/>
      <dgm:t>
        <a:bodyPr/>
        <a:lstStyle/>
        <a:p>
          <a:endParaRPr lang="en-US" sz="3200"/>
        </a:p>
      </dgm:t>
    </dgm:pt>
    <dgm:pt modelId="{3790B946-C3EA-6447-8D73-C622E9329304}">
      <dgm:prSet phldrT="[Text]" custT="1"/>
      <dgm:spPr>
        <a:ln>
          <a:solidFill>
            <a:srgbClr val="126964"/>
          </a:solidFill>
        </a:ln>
      </dgm:spPr>
      <dgm:t>
        <a:bodyPr/>
        <a:lstStyle/>
        <a:p>
          <a:r>
            <a:rPr lang="en-US" sz="2000" b="1" dirty="0">
              <a:latin typeface="Gill Sans MT"/>
            </a:rPr>
            <a:t>Outcomes:</a:t>
          </a:r>
        </a:p>
        <a:p>
          <a:r>
            <a:rPr lang="en-US" sz="1600" b="0" dirty="0">
              <a:latin typeface="Gill Sans MT"/>
            </a:rPr>
            <a:t>- Site visit findings</a:t>
          </a:r>
        </a:p>
        <a:p>
          <a:r>
            <a:rPr lang="en-US" sz="1600" b="0" dirty="0">
              <a:latin typeface="Gill Sans MT"/>
            </a:rPr>
            <a:t>- Team report</a:t>
          </a:r>
        </a:p>
        <a:p>
          <a:r>
            <a:rPr lang="en-US" sz="1600" b="0" dirty="0">
              <a:latin typeface="Gill Sans MT"/>
            </a:rPr>
            <a:t>- Drafts of potential </a:t>
          </a:r>
          <a:br>
            <a:rPr lang="en-US" sz="1600" b="0" dirty="0">
              <a:latin typeface="Gill Sans MT"/>
            </a:rPr>
          </a:br>
          <a:r>
            <a:rPr lang="en-US" sz="1600" b="0" dirty="0">
              <a:latin typeface="Gill Sans MT"/>
            </a:rPr>
            <a:t>  recommendations</a:t>
          </a:r>
          <a:br>
            <a:rPr lang="en-US" sz="1600" b="0" dirty="0">
              <a:latin typeface="Gill Sans MT"/>
            </a:rPr>
          </a:br>
          <a:r>
            <a:rPr lang="en-US" sz="1600" b="0" dirty="0">
              <a:latin typeface="Gill Sans MT"/>
            </a:rPr>
            <a:t>  </a:t>
          </a:r>
          <a:r>
            <a:rPr lang="en-US" sz="1600" b="0" dirty="0" smtClean="0">
              <a:latin typeface="Gill Sans MT"/>
            </a:rPr>
            <a:t>(NB: confidential</a:t>
          </a:r>
          <a:r>
            <a:rPr lang="en-US" sz="1600" b="0" dirty="0">
              <a:latin typeface="Gill Sans MT"/>
            </a:rPr>
            <a:t>)</a:t>
          </a:r>
        </a:p>
      </dgm:t>
    </dgm:pt>
    <dgm:pt modelId="{EE6D33B2-18AF-E047-B8A4-B7B181D10C23}" type="parTrans" cxnId="{C20C2952-BE30-F142-8074-0198FDCD4A11}">
      <dgm:prSet/>
      <dgm:spPr/>
      <dgm:t>
        <a:bodyPr/>
        <a:lstStyle/>
        <a:p>
          <a:endParaRPr lang="en-US" sz="3200"/>
        </a:p>
      </dgm:t>
    </dgm:pt>
    <dgm:pt modelId="{80A3738E-F648-7446-9051-1CB724FE2E7B}" type="sibTrans" cxnId="{C20C2952-BE30-F142-8074-0198FDCD4A11}">
      <dgm:prSet/>
      <dgm:spPr/>
      <dgm:t>
        <a:bodyPr/>
        <a:lstStyle/>
        <a:p>
          <a:endParaRPr lang="en-US" sz="3200"/>
        </a:p>
      </dgm:t>
    </dgm:pt>
    <dgm:pt modelId="{F5CAF0C5-891D-A44D-81B7-BBA3FCE4ED28}">
      <dgm:prSet phldrT="[Text]" custT="1"/>
      <dgm:spPr>
        <a:solidFill>
          <a:srgbClr val="126964"/>
        </a:solidFill>
      </dgm:spPr>
      <dgm:t>
        <a:bodyPr/>
        <a:lstStyle/>
        <a:p>
          <a:r>
            <a:rPr lang="en-US" sz="2000" b="1" dirty="0">
              <a:latin typeface="Gill Sans MT"/>
            </a:rPr>
            <a:t>ACCJC Evaluation</a:t>
          </a:r>
        </a:p>
      </dgm:t>
    </dgm:pt>
    <dgm:pt modelId="{94746F4B-31AE-6C49-8228-BA100A144017}" type="parTrans" cxnId="{37C9F923-79DA-FE45-8F0A-D36BBA68FDC4}">
      <dgm:prSet/>
      <dgm:spPr/>
      <dgm:t>
        <a:bodyPr/>
        <a:lstStyle/>
        <a:p>
          <a:endParaRPr lang="en-US" sz="3200"/>
        </a:p>
      </dgm:t>
    </dgm:pt>
    <dgm:pt modelId="{85E53171-813F-7E40-A51F-728AD28C1C8F}" type="sibTrans" cxnId="{37C9F923-79DA-FE45-8F0A-D36BBA68FDC4}">
      <dgm:prSet/>
      <dgm:spPr/>
      <dgm:t>
        <a:bodyPr/>
        <a:lstStyle/>
        <a:p>
          <a:endParaRPr lang="en-US" sz="3200"/>
        </a:p>
      </dgm:t>
    </dgm:pt>
    <dgm:pt modelId="{3F999D0E-97D1-4341-9FEA-D34811602314}">
      <dgm:prSet phldrT="[Text]" custT="1"/>
      <dgm:spPr>
        <a:ln>
          <a:solidFill>
            <a:srgbClr val="126964"/>
          </a:solidFill>
        </a:ln>
      </dgm:spPr>
      <dgm:t>
        <a:bodyPr/>
        <a:lstStyle/>
        <a:p>
          <a:r>
            <a:rPr lang="en-US" sz="2000" b="1" dirty="0">
              <a:latin typeface="Gill Sans MT"/>
            </a:rPr>
            <a:t>Outcomes:</a:t>
          </a:r>
        </a:p>
        <a:p>
          <a:r>
            <a:rPr lang="en-US" sz="1600" b="0" dirty="0">
              <a:latin typeface="Gill Sans MT"/>
            </a:rPr>
            <a:t>- Final recommendations</a:t>
          </a:r>
        </a:p>
        <a:p>
          <a:r>
            <a:rPr lang="en-US" sz="1600" b="0" dirty="0">
              <a:latin typeface="Gill Sans MT"/>
            </a:rPr>
            <a:t>- Final commendations</a:t>
          </a:r>
        </a:p>
        <a:p>
          <a:r>
            <a:rPr lang="en-US" sz="1600" b="0" dirty="0">
              <a:latin typeface="Gill Sans MT"/>
            </a:rPr>
            <a:t>- Official decision re: </a:t>
          </a:r>
          <a:br>
            <a:rPr lang="en-US" sz="1600" b="0" dirty="0">
              <a:latin typeface="Gill Sans MT"/>
            </a:rPr>
          </a:br>
          <a:r>
            <a:rPr lang="en-US" sz="1600" b="0" dirty="0">
              <a:latin typeface="Gill Sans MT"/>
            </a:rPr>
            <a:t>  accreditation status</a:t>
          </a:r>
        </a:p>
      </dgm:t>
    </dgm:pt>
    <dgm:pt modelId="{F754B0D7-F0DB-184F-8FAE-B846E6AF4263}" type="parTrans" cxnId="{F17562E4-5F88-5246-B458-D6DF4AA5FCAB}">
      <dgm:prSet/>
      <dgm:spPr/>
      <dgm:t>
        <a:bodyPr/>
        <a:lstStyle/>
        <a:p>
          <a:endParaRPr lang="en-US" sz="3200"/>
        </a:p>
      </dgm:t>
    </dgm:pt>
    <dgm:pt modelId="{2207C7D3-AF6B-2745-9D4E-279503A54D30}" type="sibTrans" cxnId="{F17562E4-5F88-5246-B458-D6DF4AA5FCAB}">
      <dgm:prSet/>
      <dgm:spPr/>
      <dgm:t>
        <a:bodyPr/>
        <a:lstStyle/>
        <a:p>
          <a:endParaRPr lang="en-US" sz="3200"/>
        </a:p>
      </dgm:t>
    </dgm:pt>
    <dgm:pt modelId="{6F7B3C52-79CA-6849-B2B4-BF21283C7751}" type="pres">
      <dgm:prSet presAssocID="{F53FD012-DD33-7545-B092-E2F9455BEE2F}" presName="Name0" presStyleCnt="0">
        <dgm:presLayoutVars>
          <dgm:chMax val="5"/>
          <dgm:chPref val="5"/>
          <dgm:dir/>
          <dgm:animLvl val="lvl"/>
        </dgm:presLayoutVars>
      </dgm:prSet>
      <dgm:spPr/>
      <dgm:t>
        <a:bodyPr/>
        <a:lstStyle/>
        <a:p>
          <a:endParaRPr lang="en-US"/>
        </a:p>
      </dgm:t>
    </dgm:pt>
    <dgm:pt modelId="{28C0DFE6-AB14-D347-BA96-33AAC3A521B7}" type="pres">
      <dgm:prSet presAssocID="{F92BBA14-41C9-8141-9B21-BE78B114B418}" presName="parentText1" presStyleLbl="node1" presStyleIdx="0" presStyleCnt="3" custScaleX="99907">
        <dgm:presLayoutVars>
          <dgm:chMax/>
          <dgm:chPref val="3"/>
          <dgm:bulletEnabled val="1"/>
        </dgm:presLayoutVars>
      </dgm:prSet>
      <dgm:spPr/>
      <dgm:t>
        <a:bodyPr/>
        <a:lstStyle/>
        <a:p>
          <a:endParaRPr lang="en-US"/>
        </a:p>
      </dgm:t>
    </dgm:pt>
    <dgm:pt modelId="{9AC5C3A6-72C6-C64A-B4D9-DC2F0CB42DA3}" type="pres">
      <dgm:prSet presAssocID="{F92BBA14-41C9-8141-9B21-BE78B114B418}" presName="childText1" presStyleLbl="solidAlignAcc1" presStyleIdx="0" presStyleCnt="3">
        <dgm:presLayoutVars>
          <dgm:chMax val="0"/>
          <dgm:chPref val="0"/>
          <dgm:bulletEnabled val="1"/>
        </dgm:presLayoutVars>
      </dgm:prSet>
      <dgm:spPr/>
      <dgm:t>
        <a:bodyPr/>
        <a:lstStyle/>
        <a:p>
          <a:endParaRPr lang="en-US"/>
        </a:p>
      </dgm:t>
    </dgm:pt>
    <dgm:pt modelId="{B00BE2A5-85AD-6440-9CB5-6175D96B48FD}" type="pres">
      <dgm:prSet presAssocID="{D415A7F5-EAF7-1342-8C61-78D4898189DF}" presName="parentText2" presStyleLbl="node1" presStyleIdx="1" presStyleCnt="3">
        <dgm:presLayoutVars>
          <dgm:chMax/>
          <dgm:chPref val="3"/>
          <dgm:bulletEnabled val="1"/>
        </dgm:presLayoutVars>
      </dgm:prSet>
      <dgm:spPr/>
      <dgm:t>
        <a:bodyPr/>
        <a:lstStyle/>
        <a:p>
          <a:endParaRPr lang="en-US"/>
        </a:p>
      </dgm:t>
    </dgm:pt>
    <dgm:pt modelId="{B548E9A1-8E62-744B-B7D3-84CCBDF81891}" type="pres">
      <dgm:prSet presAssocID="{D415A7F5-EAF7-1342-8C61-78D4898189DF}" presName="childText2" presStyleLbl="solidAlignAcc1" presStyleIdx="1" presStyleCnt="3">
        <dgm:presLayoutVars>
          <dgm:chMax val="0"/>
          <dgm:chPref val="0"/>
          <dgm:bulletEnabled val="1"/>
        </dgm:presLayoutVars>
      </dgm:prSet>
      <dgm:spPr/>
      <dgm:t>
        <a:bodyPr/>
        <a:lstStyle/>
        <a:p>
          <a:endParaRPr lang="en-US"/>
        </a:p>
      </dgm:t>
    </dgm:pt>
    <dgm:pt modelId="{3115876E-3BC2-7246-957B-9F006CCCEED8}" type="pres">
      <dgm:prSet presAssocID="{F5CAF0C5-891D-A44D-81B7-BBA3FCE4ED28}" presName="parentText3" presStyleLbl="node1" presStyleIdx="2" presStyleCnt="3">
        <dgm:presLayoutVars>
          <dgm:chMax/>
          <dgm:chPref val="3"/>
          <dgm:bulletEnabled val="1"/>
        </dgm:presLayoutVars>
      </dgm:prSet>
      <dgm:spPr/>
      <dgm:t>
        <a:bodyPr/>
        <a:lstStyle/>
        <a:p>
          <a:endParaRPr lang="en-US"/>
        </a:p>
      </dgm:t>
    </dgm:pt>
    <dgm:pt modelId="{34E700BD-B5F6-E34F-8C5B-632470D8455E}" type="pres">
      <dgm:prSet presAssocID="{F5CAF0C5-891D-A44D-81B7-BBA3FCE4ED28}" presName="childText3" presStyleLbl="solidAlignAcc1" presStyleIdx="2" presStyleCnt="3">
        <dgm:presLayoutVars>
          <dgm:chMax val="0"/>
          <dgm:chPref val="0"/>
          <dgm:bulletEnabled val="1"/>
        </dgm:presLayoutVars>
      </dgm:prSet>
      <dgm:spPr/>
      <dgm:t>
        <a:bodyPr/>
        <a:lstStyle/>
        <a:p>
          <a:endParaRPr lang="en-US"/>
        </a:p>
      </dgm:t>
    </dgm:pt>
  </dgm:ptLst>
  <dgm:cxnLst>
    <dgm:cxn modelId="{C20C2952-BE30-F142-8074-0198FDCD4A11}" srcId="{D415A7F5-EAF7-1342-8C61-78D4898189DF}" destId="{3790B946-C3EA-6447-8D73-C622E9329304}" srcOrd="0" destOrd="0" parTransId="{EE6D33B2-18AF-E047-B8A4-B7B181D10C23}" sibTransId="{80A3738E-F648-7446-9051-1CB724FE2E7B}"/>
    <dgm:cxn modelId="{442440BA-1BB0-1146-B5F5-6CF7D53EAFE9}" type="presOf" srcId="{F92BBA14-41C9-8141-9B21-BE78B114B418}" destId="{28C0DFE6-AB14-D347-BA96-33AAC3A521B7}" srcOrd="0" destOrd="0" presId="urn:microsoft.com/office/officeart/2009/3/layout/IncreasingArrowsProcess"/>
    <dgm:cxn modelId="{48C94529-4975-C949-AA08-993F89D9D30F}" type="presOf" srcId="{F53FD012-DD33-7545-B092-E2F9455BEE2F}" destId="{6F7B3C52-79CA-6849-B2B4-BF21283C7751}" srcOrd="0" destOrd="0" presId="urn:microsoft.com/office/officeart/2009/3/layout/IncreasingArrowsProcess"/>
    <dgm:cxn modelId="{EFCAA97A-FA07-A541-B700-2E38BBF6897A}" srcId="{F92BBA14-41C9-8141-9B21-BE78B114B418}" destId="{303FCF6C-0664-4246-8C1E-C36C986ED43A}" srcOrd="0" destOrd="0" parTransId="{BED72B35-C50F-AE44-AAE8-91B54F25F583}" sibTransId="{B64948A7-6FCB-A14C-B89A-C5FCB6C276F9}"/>
    <dgm:cxn modelId="{865259A2-4F8C-0947-9FC8-A91DC333923F}" srcId="{F53FD012-DD33-7545-B092-E2F9455BEE2F}" destId="{D415A7F5-EAF7-1342-8C61-78D4898189DF}" srcOrd="1" destOrd="0" parTransId="{0EB33A63-5BD3-894F-B539-F24951CD59DC}" sibTransId="{1C55416E-1BC6-A941-A759-BF1CA2C1D90D}"/>
    <dgm:cxn modelId="{873B2E91-A806-484B-8E53-CD0546A33738}" type="presOf" srcId="{3790B946-C3EA-6447-8D73-C622E9329304}" destId="{B548E9A1-8E62-744B-B7D3-84CCBDF81891}" srcOrd="0" destOrd="0" presId="urn:microsoft.com/office/officeart/2009/3/layout/IncreasingArrowsProcess"/>
    <dgm:cxn modelId="{ADDAA93C-8E86-2244-A07D-B67CFDE8B4A6}" type="presOf" srcId="{D415A7F5-EAF7-1342-8C61-78D4898189DF}" destId="{B00BE2A5-85AD-6440-9CB5-6175D96B48FD}" srcOrd="0" destOrd="0" presId="urn:microsoft.com/office/officeart/2009/3/layout/IncreasingArrowsProcess"/>
    <dgm:cxn modelId="{37C9F923-79DA-FE45-8F0A-D36BBA68FDC4}" srcId="{F53FD012-DD33-7545-B092-E2F9455BEE2F}" destId="{F5CAF0C5-891D-A44D-81B7-BBA3FCE4ED28}" srcOrd="2" destOrd="0" parTransId="{94746F4B-31AE-6C49-8228-BA100A144017}" sibTransId="{85E53171-813F-7E40-A51F-728AD28C1C8F}"/>
    <dgm:cxn modelId="{829AD974-938C-D34C-B548-848C40484DE4}" type="presOf" srcId="{303FCF6C-0664-4246-8C1E-C36C986ED43A}" destId="{9AC5C3A6-72C6-C64A-B4D9-DC2F0CB42DA3}" srcOrd="0" destOrd="0" presId="urn:microsoft.com/office/officeart/2009/3/layout/IncreasingArrowsProcess"/>
    <dgm:cxn modelId="{F17562E4-5F88-5246-B458-D6DF4AA5FCAB}" srcId="{F5CAF0C5-891D-A44D-81B7-BBA3FCE4ED28}" destId="{3F999D0E-97D1-4341-9FEA-D34811602314}" srcOrd="0" destOrd="0" parTransId="{F754B0D7-F0DB-184F-8FAE-B846E6AF4263}" sibTransId="{2207C7D3-AF6B-2745-9D4E-279503A54D30}"/>
    <dgm:cxn modelId="{2407A519-22F5-934E-BECB-2C22E8AB81B1}" type="presOf" srcId="{F5CAF0C5-891D-A44D-81B7-BBA3FCE4ED28}" destId="{3115876E-3BC2-7246-957B-9F006CCCEED8}" srcOrd="0" destOrd="0" presId="urn:microsoft.com/office/officeart/2009/3/layout/IncreasingArrowsProcess"/>
    <dgm:cxn modelId="{3CC231E3-7D41-0043-90AA-2F1C5564258B}" srcId="{F53FD012-DD33-7545-B092-E2F9455BEE2F}" destId="{F92BBA14-41C9-8141-9B21-BE78B114B418}" srcOrd="0" destOrd="0" parTransId="{F99CB482-ED8C-664A-8F02-F4D6FC972026}" sibTransId="{A204E7D0-3BD1-A445-934A-4FDF048B095B}"/>
    <dgm:cxn modelId="{4768C674-3878-754A-9D1A-D0B34C5EF9BA}" type="presOf" srcId="{3F999D0E-97D1-4341-9FEA-D34811602314}" destId="{34E700BD-B5F6-E34F-8C5B-632470D8455E}" srcOrd="0" destOrd="0" presId="urn:microsoft.com/office/officeart/2009/3/layout/IncreasingArrowsProcess"/>
    <dgm:cxn modelId="{C065F1BE-528E-B04B-8039-D2DE4F1143CB}" type="presParOf" srcId="{6F7B3C52-79CA-6849-B2B4-BF21283C7751}" destId="{28C0DFE6-AB14-D347-BA96-33AAC3A521B7}" srcOrd="0" destOrd="0" presId="urn:microsoft.com/office/officeart/2009/3/layout/IncreasingArrowsProcess"/>
    <dgm:cxn modelId="{E0B78D09-4E0C-9747-91A1-7D564C61E2EB}" type="presParOf" srcId="{6F7B3C52-79CA-6849-B2B4-BF21283C7751}" destId="{9AC5C3A6-72C6-C64A-B4D9-DC2F0CB42DA3}" srcOrd="1" destOrd="0" presId="urn:microsoft.com/office/officeart/2009/3/layout/IncreasingArrowsProcess"/>
    <dgm:cxn modelId="{0D6675C8-E8C0-9A4F-9A8A-94C89C03C977}" type="presParOf" srcId="{6F7B3C52-79CA-6849-B2B4-BF21283C7751}" destId="{B00BE2A5-85AD-6440-9CB5-6175D96B48FD}" srcOrd="2" destOrd="0" presId="urn:microsoft.com/office/officeart/2009/3/layout/IncreasingArrowsProcess"/>
    <dgm:cxn modelId="{26A40510-2D2F-9B45-B033-D06C3DD1C760}" type="presParOf" srcId="{6F7B3C52-79CA-6849-B2B4-BF21283C7751}" destId="{B548E9A1-8E62-744B-B7D3-84CCBDF81891}" srcOrd="3" destOrd="0" presId="urn:microsoft.com/office/officeart/2009/3/layout/IncreasingArrowsProcess"/>
    <dgm:cxn modelId="{AF4BE370-FBA8-4B45-A894-45122BDD1072}" type="presParOf" srcId="{6F7B3C52-79CA-6849-B2B4-BF21283C7751}" destId="{3115876E-3BC2-7246-957B-9F006CCCEED8}" srcOrd="4" destOrd="0" presId="urn:microsoft.com/office/officeart/2009/3/layout/IncreasingArrowsProcess"/>
    <dgm:cxn modelId="{AB2B853C-1A85-F64D-B294-E127C6AB9BED}" type="presParOf" srcId="{6F7B3C52-79CA-6849-B2B4-BF21283C7751}" destId="{34E700BD-B5F6-E34F-8C5B-632470D8455E}" srcOrd="5"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AF7A5E-82DC-6E42-9B5B-892C0B9EFABE}" type="doc">
      <dgm:prSet loTypeId="urn:microsoft.com/office/officeart/2005/8/layout/chevron2" loCatId="" qsTypeId="urn:microsoft.com/office/officeart/2005/8/quickstyle/simple2" qsCatId="simple" csTypeId="urn:microsoft.com/office/officeart/2005/8/colors/accent1_3" csCatId="accent1" phldr="1"/>
      <dgm:spPr/>
      <dgm:t>
        <a:bodyPr/>
        <a:lstStyle/>
        <a:p>
          <a:endParaRPr lang="en-US"/>
        </a:p>
      </dgm:t>
    </dgm:pt>
    <dgm:pt modelId="{642D809A-079F-A54C-9ED4-121A32D6BC23}">
      <dgm:prSet phldrT="[Text]"/>
      <dgm:spPr/>
      <dgm:t>
        <a:bodyPr/>
        <a:lstStyle/>
        <a:p>
          <a:r>
            <a:rPr lang="en-US" dirty="0">
              <a:latin typeface="+mn-lt"/>
            </a:rPr>
            <a:t>Fully Accredited – Warning </a:t>
          </a:r>
        </a:p>
      </dgm:t>
    </dgm:pt>
    <dgm:pt modelId="{1080A711-BF3E-2F46-921A-FDE02E553C21}" type="parTrans" cxnId="{94D85E14-9010-244B-8710-5B5A15C117E8}">
      <dgm:prSet/>
      <dgm:spPr/>
      <dgm:t>
        <a:bodyPr/>
        <a:lstStyle/>
        <a:p>
          <a:endParaRPr lang="en-US"/>
        </a:p>
      </dgm:t>
    </dgm:pt>
    <dgm:pt modelId="{FB073EAE-3CBF-7D41-AC22-923967C43901}" type="sibTrans" cxnId="{94D85E14-9010-244B-8710-5B5A15C117E8}">
      <dgm:prSet/>
      <dgm:spPr/>
      <dgm:t>
        <a:bodyPr/>
        <a:lstStyle/>
        <a:p>
          <a:endParaRPr lang="en-US"/>
        </a:p>
      </dgm:t>
    </dgm:pt>
    <dgm:pt modelId="{8F289C57-B6E2-7741-A26E-BD35EAF1ABCD}">
      <dgm:prSet phldrT="[Text]"/>
      <dgm:spPr/>
      <dgm:t>
        <a:bodyPr/>
        <a:lstStyle/>
        <a:p>
          <a:endParaRPr lang="en-US" dirty="0">
            <a:latin typeface="+mn-lt"/>
          </a:endParaRPr>
        </a:p>
      </dgm:t>
    </dgm:pt>
    <dgm:pt modelId="{1C715FF3-6E0E-EC4A-AC54-7FB247DF3AFF}" type="parTrans" cxnId="{9FFADE48-AA5F-7E42-A784-7C2808E2BFB4}">
      <dgm:prSet/>
      <dgm:spPr/>
      <dgm:t>
        <a:bodyPr/>
        <a:lstStyle/>
        <a:p>
          <a:endParaRPr lang="en-US"/>
        </a:p>
      </dgm:t>
    </dgm:pt>
    <dgm:pt modelId="{7012C613-1E9E-8B49-9AEB-A7A8B0B4FB3E}" type="sibTrans" cxnId="{9FFADE48-AA5F-7E42-A784-7C2808E2BFB4}">
      <dgm:prSet/>
      <dgm:spPr/>
      <dgm:t>
        <a:bodyPr/>
        <a:lstStyle/>
        <a:p>
          <a:endParaRPr lang="en-US"/>
        </a:p>
      </dgm:t>
    </dgm:pt>
    <dgm:pt modelId="{09E2729D-02FD-1344-9F01-35DCF330756D}">
      <dgm:prSet phldrT="[Text]"/>
      <dgm:spPr/>
      <dgm:t>
        <a:bodyPr/>
        <a:lstStyle/>
        <a:p>
          <a:r>
            <a:rPr lang="en-US" dirty="0">
              <a:latin typeface="+mn-lt"/>
            </a:rPr>
            <a:t>Fully Accredited – Probation</a:t>
          </a:r>
        </a:p>
      </dgm:t>
    </dgm:pt>
    <dgm:pt modelId="{08E98D46-A7E9-D24D-BC99-DC3B3C40FAEA}" type="parTrans" cxnId="{727834B7-EA84-3744-9C78-1752C639AEE2}">
      <dgm:prSet/>
      <dgm:spPr/>
      <dgm:t>
        <a:bodyPr/>
        <a:lstStyle/>
        <a:p>
          <a:endParaRPr lang="en-US"/>
        </a:p>
      </dgm:t>
    </dgm:pt>
    <dgm:pt modelId="{EFB88820-44BE-0943-838C-804C97E7E615}" type="sibTrans" cxnId="{727834B7-EA84-3744-9C78-1752C639AEE2}">
      <dgm:prSet/>
      <dgm:spPr/>
      <dgm:t>
        <a:bodyPr/>
        <a:lstStyle/>
        <a:p>
          <a:endParaRPr lang="en-US"/>
        </a:p>
      </dgm:t>
    </dgm:pt>
    <dgm:pt modelId="{AC3CCC39-3633-F240-8579-5431DCD4B629}">
      <dgm:prSet phldrT="[Text]"/>
      <dgm:spPr/>
      <dgm:t>
        <a:bodyPr/>
        <a:lstStyle/>
        <a:p>
          <a:r>
            <a:rPr lang="en-US" dirty="0">
              <a:latin typeface="+mn-lt"/>
            </a:rPr>
            <a:t>Fully Accredited – Reaffirmed for Seven Years</a:t>
          </a:r>
        </a:p>
      </dgm:t>
    </dgm:pt>
    <dgm:pt modelId="{39D0A78B-9D5C-BD48-A1F4-A953DB99F65D}" type="parTrans" cxnId="{FD47E310-EF31-B744-92CB-B78BA3549786}">
      <dgm:prSet/>
      <dgm:spPr/>
      <dgm:t>
        <a:bodyPr/>
        <a:lstStyle/>
        <a:p>
          <a:endParaRPr lang="en-US"/>
        </a:p>
      </dgm:t>
    </dgm:pt>
    <dgm:pt modelId="{3FFEEB69-4C96-7D49-86F0-B3EACA092442}" type="sibTrans" cxnId="{FD47E310-EF31-B744-92CB-B78BA3549786}">
      <dgm:prSet/>
      <dgm:spPr/>
      <dgm:t>
        <a:bodyPr/>
        <a:lstStyle/>
        <a:p>
          <a:endParaRPr lang="en-US"/>
        </a:p>
      </dgm:t>
    </dgm:pt>
    <dgm:pt modelId="{E94842B2-2C4F-2746-9A51-5DD4ADC42793}">
      <dgm:prSet phldrT="[Text]"/>
      <dgm:spPr/>
      <dgm:t>
        <a:bodyPr/>
        <a:lstStyle/>
        <a:p>
          <a:r>
            <a:rPr lang="en-US" dirty="0">
              <a:latin typeface="+mn-lt"/>
            </a:rPr>
            <a:t>Fully Accredited – Show Cause</a:t>
          </a:r>
        </a:p>
      </dgm:t>
    </dgm:pt>
    <dgm:pt modelId="{7BE74F31-8DAF-C54D-A6D6-0483FC3F967F}" type="parTrans" cxnId="{46C05E4A-F5B2-0F4B-9211-111572FAE034}">
      <dgm:prSet/>
      <dgm:spPr/>
      <dgm:t>
        <a:bodyPr/>
        <a:lstStyle/>
        <a:p>
          <a:endParaRPr lang="en-US"/>
        </a:p>
      </dgm:t>
    </dgm:pt>
    <dgm:pt modelId="{64890CA9-AEDF-9642-8529-967096ED36C5}" type="sibTrans" cxnId="{46C05E4A-F5B2-0F4B-9211-111572FAE034}">
      <dgm:prSet/>
      <dgm:spPr/>
      <dgm:t>
        <a:bodyPr/>
        <a:lstStyle/>
        <a:p>
          <a:endParaRPr lang="en-US"/>
        </a:p>
      </dgm:t>
    </dgm:pt>
    <dgm:pt modelId="{2A9A00CA-41B4-8247-ABD2-9C6E16BE2DBB}">
      <dgm:prSet phldrT="[Text]"/>
      <dgm:spPr/>
      <dgm:t>
        <a:bodyPr/>
        <a:lstStyle/>
        <a:p>
          <a:endParaRPr lang="en-US" dirty="0">
            <a:latin typeface="+mn-lt"/>
          </a:endParaRPr>
        </a:p>
      </dgm:t>
    </dgm:pt>
    <dgm:pt modelId="{499065DD-46DE-5C4A-9CEB-D9B7A8BF6EAA}" type="parTrans" cxnId="{D822300D-83D4-1441-B901-547C680282FC}">
      <dgm:prSet/>
      <dgm:spPr/>
      <dgm:t>
        <a:bodyPr/>
        <a:lstStyle/>
        <a:p>
          <a:endParaRPr lang="en-US"/>
        </a:p>
      </dgm:t>
    </dgm:pt>
    <dgm:pt modelId="{839B6EB9-99BB-2B4A-85B4-FD922FC95454}" type="sibTrans" cxnId="{D822300D-83D4-1441-B901-547C680282FC}">
      <dgm:prSet/>
      <dgm:spPr/>
      <dgm:t>
        <a:bodyPr/>
        <a:lstStyle/>
        <a:p>
          <a:endParaRPr lang="en-US"/>
        </a:p>
      </dgm:t>
    </dgm:pt>
    <dgm:pt modelId="{9BB8C626-66FA-3545-A730-E86C0FC24FF9}">
      <dgm:prSet/>
      <dgm:spPr/>
      <dgm:t>
        <a:bodyPr/>
        <a:lstStyle/>
        <a:p>
          <a:endParaRPr lang="en-US" dirty="0">
            <a:latin typeface="+mn-lt"/>
          </a:endParaRPr>
        </a:p>
      </dgm:t>
    </dgm:pt>
    <dgm:pt modelId="{B4A0D8E0-A13E-A74B-BDBF-D9F75F45E665}" type="parTrans" cxnId="{CCFEE5C2-C286-EE4A-B125-452A1C9A30F3}">
      <dgm:prSet/>
      <dgm:spPr/>
      <dgm:t>
        <a:bodyPr/>
        <a:lstStyle/>
        <a:p>
          <a:endParaRPr lang="en-US"/>
        </a:p>
      </dgm:t>
    </dgm:pt>
    <dgm:pt modelId="{E2EA01D3-BE6B-E947-998E-1400AB5F939F}" type="sibTrans" cxnId="{CCFEE5C2-C286-EE4A-B125-452A1C9A30F3}">
      <dgm:prSet/>
      <dgm:spPr/>
      <dgm:t>
        <a:bodyPr/>
        <a:lstStyle/>
        <a:p>
          <a:endParaRPr lang="en-US"/>
        </a:p>
      </dgm:t>
    </dgm:pt>
    <dgm:pt modelId="{76AD82FA-F7E8-464C-BB0C-2551535FE0FD}">
      <dgm:prSet phldrT="[Text]"/>
      <dgm:spPr/>
      <dgm:t>
        <a:bodyPr/>
        <a:lstStyle/>
        <a:p>
          <a:r>
            <a:rPr lang="en-US" dirty="0">
              <a:latin typeface="+mn-lt"/>
            </a:rPr>
            <a:t>Fully Accredited – Reaffirmed for 18 Months</a:t>
          </a:r>
        </a:p>
      </dgm:t>
    </dgm:pt>
    <dgm:pt modelId="{7F5807A3-7C1B-9847-9C09-CCA4FBEC0557}" type="parTrans" cxnId="{64E1E347-DFCB-E546-B0FA-4D61B2B542CA}">
      <dgm:prSet/>
      <dgm:spPr/>
      <dgm:t>
        <a:bodyPr/>
        <a:lstStyle/>
        <a:p>
          <a:endParaRPr lang="en-US"/>
        </a:p>
      </dgm:t>
    </dgm:pt>
    <dgm:pt modelId="{66A1ACDC-51A8-194F-8C9F-2BF019F93FF0}" type="sibTrans" cxnId="{64E1E347-DFCB-E546-B0FA-4D61B2B542CA}">
      <dgm:prSet/>
      <dgm:spPr/>
      <dgm:t>
        <a:bodyPr/>
        <a:lstStyle/>
        <a:p>
          <a:endParaRPr lang="en-US"/>
        </a:p>
      </dgm:t>
    </dgm:pt>
    <dgm:pt modelId="{FD27FF2B-EC77-6C43-B5F6-7890C408E8F7}">
      <dgm:prSet phldrT="[Text]"/>
      <dgm:spPr/>
      <dgm:t>
        <a:bodyPr/>
        <a:lstStyle/>
        <a:p>
          <a:endParaRPr lang="en-US" dirty="0">
            <a:latin typeface="+mn-lt"/>
          </a:endParaRPr>
        </a:p>
      </dgm:t>
    </dgm:pt>
    <dgm:pt modelId="{295D00F9-4D64-4949-B9F7-FCD1030B915E}" type="parTrans" cxnId="{6DDC3E3A-6197-D446-85D3-6F713B881489}">
      <dgm:prSet/>
      <dgm:spPr/>
      <dgm:t>
        <a:bodyPr/>
        <a:lstStyle/>
        <a:p>
          <a:endParaRPr lang="en-US"/>
        </a:p>
      </dgm:t>
    </dgm:pt>
    <dgm:pt modelId="{F36F9532-1A97-F646-811C-9840F8C3CB14}" type="sibTrans" cxnId="{6DDC3E3A-6197-D446-85D3-6F713B881489}">
      <dgm:prSet/>
      <dgm:spPr/>
      <dgm:t>
        <a:bodyPr/>
        <a:lstStyle/>
        <a:p>
          <a:endParaRPr lang="en-US"/>
        </a:p>
      </dgm:t>
    </dgm:pt>
    <dgm:pt modelId="{09D04C47-4A7A-154B-AD16-A1859F9E0ACC}">
      <dgm:prSet phldrT="[Text]"/>
      <dgm:spPr/>
      <dgm:t>
        <a:bodyPr/>
        <a:lstStyle/>
        <a:p>
          <a:r>
            <a:rPr lang="en-US" dirty="0">
              <a:latin typeface="+mn-lt"/>
            </a:rPr>
            <a:t>    </a:t>
          </a:r>
        </a:p>
      </dgm:t>
    </dgm:pt>
    <dgm:pt modelId="{CFEF612D-FF94-3C49-9731-7F4954F248C9}" type="sibTrans" cxnId="{109D9EE0-986E-8E4D-8EFB-9D04141F85EC}">
      <dgm:prSet/>
      <dgm:spPr/>
      <dgm:t>
        <a:bodyPr/>
        <a:lstStyle/>
        <a:p>
          <a:endParaRPr lang="en-US"/>
        </a:p>
      </dgm:t>
    </dgm:pt>
    <dgm:pt modelId="{2535D430-69E1-5B4D-9EAF-9BAA48062699}" type="parTrans" cxnId="{109D9EE0-986E-8E4D-8EFB-9D04141F85EC}">
      <dgm:prSet/>
      <dgm:spPr/>
      <dgm:t>
        <a:bodyPr/>
        <a:lstStyle/>
        <a:p>
          <a:endParaRPr lang="en-US"/>
        </a:p>
      </dgm:t>
    </dgm:pt>
    <dgm:pt modelId="{98F540CF-C247-784A-9B09-AE9DC5EBAFB4}" type="pres">
      <dgm:prSet presAssocID="{0AAF7A5E-82DC-6E42-9B5B-892C0B9EFABE}" presName="linearFlow" presStyleCnt="0">
        <dgm:presLayoutVars>
          <dgm:dir/>
          <dgm:animLvl val="lvl"/>
          <dgm:resizeHandles val="exact"/>
        </dgm:presLayoutVars>
      </dgm:prSet>
      <dgm:spPr/>
      <dgm:t>
        <a:bodyPr/>
        <a:lstStyle/>
        <a:p>
          <a:endParaRPr lang="en-US"/>
        </a:p>
      </dgm:t>
    </dgm:pt>
    <dgm:pt modelId="{0F65C31B-DCED-A846-932F-51B864AEEEA6}" type="pres">
      <dgm:prSet presAssocID="{09D04C47-4A7A-154B-AD16-A1859F9E0ACC}" presName="composite" presStyleCnt="0"/>
      <dgm:spPr/>
    </dgm:pt>
    <dgm:pt modelId="{08C83FA3-4F24-5D4A-A1FE-9BE4B451ECF5}" type="pres">
      <dgm:prSet presAssocID="{09D04C47-4A7A-154B-AD16-A1859F9E0ACC}" presName="parentText" presStyleLbl="alignNode1" presStyleIdx="0" presStyleCnt="5">
        <dgm:presLayoutVars>
          <dgm:chMax val="1"/>
          <dgm:bulletEnabled val="1"/>
        </dgm:presLayoutVars>
      </dgm:prSet>
      <dgm:spPr/>
      <dgm:t>
        <a:bodyPr/>
        <a:lstStyle/>
        <a:p>
          <a:endParaRPr lang="en-US"/>
        </a:p>
      </dgm:t>
    </dgm:pt>
    <dgm:pt modelId="{43378807-7908-5B41-BCA0-A542E91F71EA}" type="pres">
      <dgm:prSet presAssocID="{09D04C47-4A7A-154B-AD16-A1859F9E0ACC}" presName="descendantText" presStyleLbl="alignAcc1" presStyleIdx="0" presStyleCnt="5">
        <dgm:presLayoutVars>
          <dgm:bulletEnabled val="1"/>
        </dgm:presLayoutVars>
      </dgm:prSet>
      <dgm:spPr/>
      <dgm:t>
        <a:bodyPr/>
        <a:lstStyle/>
        <a:p>
          <a:endParaRPr lang="en-US"/>
        </a:p>
      </dgm:t>
    </dgm:pt>
    <dgm:pt modelId="{496713AB-BD63-E646-9F7E-434F6E7F93DB}" type="pres">
      <dgm:prSet presAssocID="{CFEF612D-FF94-3C49-9731-7F4954F248C9}" presName="sp" presStyleCnt="0"/>
      <dgm:spPr/>
    </dgm:pt>
    <dgm:pt modelId="{CE390111-BE15-8D4C-A12B-1E29871F9911}" type="pres">
      <dgm:prSet presAssocID="{FD27FF2B-EC77-6C43-B5F6-7890C408E8F7}" presName="composite" presStyleCnt="0"/>
      <dgm:spPr/>
    </dgm:pt>
    <dgm:pt modelId="{45764698-8CE2-6E41-97FF-639EE4045771}" type="pres">
      <dgm:prSet presAssocID="{FD27FF2B-EC77-6C43-B5F6-7890C408E8F7}" presName="parentText" presStyleLbl="alignNode1" presStyleIdx="1" presStyleCnt="5">
        <dgm:presLayoutVars>
          <dgm:chMax val="1"/>
          <dgm:bulletEnabled val="1"/>
        </dgm:presLayoutVars>
      </dgm:prSet>
      <dgm:spPr/>
      <dgm:t>
        <a:bodyPr/>
        <a:lstStyle/>
        <a:p>
          <a:endParaRPr lang="en-US"/>
        </a:p>
      </dgm:t>
    </dgm:pt>
    <dgm:pt modelId="{480485C6-CA21-D741-911F-ECEA066A722C}" type="pres">
      <dgm:prSet presAssocID="{FD27FF2B-EC77-6C43-B5F6-7890C408E8F7}" presName="descendantText" presStyleLbl="alignAcc1" presStyleIdx="1" presStyleCnt="5">
        <dgm:presLayoutVars>
          <dgm:bulletEnabled val="1"/>
        </dgm:presLayoutVars>
      </dgm:prSet>
      <dgm:spPr/>
      <dgm:t>
        <a:bodyPr/>
        <a:lstStyle/>
        <a:p>
          <a:endParaRPr lang="en-US"/>
        </a:p>
      </dgm:t>
    </dgm:pt>
    <dgm:pt modelId="{F909DB75-90B2-B344-89D3-1723D818C26D}" type="pres">
      <dgm:prSet presAssocID="{F36F9532-1A97-F646-811C-9840F8C3CB14}" presName="sp" presStyleCnt="0"/>
      <dgm:spPr/>
    </dgm:pt>
    <dgm:pt modelId="{1C8AB308-16EF-DD46-8A2E-9508F6B60C1C}" type="pres">
      <dgm:prSet presAssocID="{9BB8C626-66FA-3545-A730-E86C0FC24FF9}" presName="composite" presStyleCnt="0"/>
      <dgm:spPr/>
    </dgm:pt>
    <dgm:pt modelId="{52420664-3319-EA4F-92A7-4DADFDE79A7E}" type="pres">
      <dgm:prSet presAssocID="{9BB8C626-66FA-3545-A730-E86C0FC24FF9}" presName="parentText" presStyleLbl="alignNode1" presStyleIdx="2" presStyleCnt="5" custLinFactNeighborX="-3826">
        <dgm:presLayoutVars>
          <dgm:chMax val="1"/>
          <dgm:bulletEnabled val="1"/>
        </dgm:presLayoutVars>
      </dgm:prSet>
      <dgm:spPr/>
      <dgm:t>
        <a:bodyPr/>
        <a:lstStyle/>
        <a:p>
          <a:endParaRPr lang="en-US"/>
        </a:p>
      </dgm:t>
    </dgm:pt>
    <dgm:pt modelId="{314D3EEB-8CD9-494D-9D26-833F72A5DB5E}" type="pres">
      <dgm:prSet presAssocID="{9BB8C626-66FA-3545-A730-E86C0FC24FF9}" presName="descendantText" presStyleLbl="alignAcc1" presStyleIdx="2" presStyleCnt="5">
        <dgm:presLayoutVars>
          <dgm:bulletEnabled val="1"/>
        </dgm:presLayoutVars>
      </dgm:prSet>
      <dgm:spPr/>
      <dgm:t>
        <a:bodyPr/>
        <a:lstStyle/>
        <a:p>
          <a:endParaRPr lang="en-US"/>
        </a:p>
      </dgm:t>
    </dgm:pt>
    <dgm:pt modelId="{010651F9-DEDE-0E49-94CF-7168AD7450A9}" type="pres">
      <dgm:prSet presAssocID="{E2EA01D3-BE6B-E947-998E-1400AB5F939F}" presName="sp" presStyleCnt="0"/>
      <dgm:spPr/>
    </dgm:pt>
    <dgm:pt modelId="{04FDB168-8197-F64A-827B-3659D17C9105}" type="pres">
      <dgm:prSet presAssocID="{8F289C57-B6E2-7741-A26E-BD35EAF1ABCD}" presName="composite" presStyleCnt="0"/>
      <dgm:spPr/>
    </dgm:pt>
    <dgm:pt modelId="{69C8BB67-5FE5-4649-82E4-11470081F118}" type="pres">
      <dgm:prSet presAssocID="{8F289C57-B6E2-7741-A26E-BD35EAF1ABCD}" presName="parentText" presStyleLbl="alignNode1" presStyleIdx="3" presStyleCnt="5">
        <dgm:presLayoutVars>
          <dgm:chMax val="1"/>
          <dgm:bulletEnabled val="1"/>
        </dgm:presLayoutVars>
      </dgm:prSet>
      <dgm:spPr/>
      <dgm:t>
        <a:bodyPr/>
        <a:lstStyle/>
        <a:p>
          <a:endParaRPr lang="en-US"/>
        </a:p>
      </dgm:t>
    </dgm:pt>
    <dgm:pt modelId="{278CBED1-F841-104B-ADE3-258521E77BF3}" type="pres">
      <dgm:prSet presAssocID="{8F289C57-B6E2-7741-A26E-BD35EAF1ABCD}" presName="descendantText" presStyleLbl="alignAcc1" presStyleIdx="3" presStyleCnt="5">
        <dgm:presLayoutVars>
          <dgm:bulletEnabled val="1"/>
        </dgm:presLayoutVars>
      </dgm:prSet>
      <dgm:spPr/>
      <dgm:t>
        <a:bodyPr/>
        <a:lstStyle/>
        <a:p>
          <a:endParaRPr lang="en-US"/>
        </a:p>
      </dgm:t>
    </dgm:pt>
    <dgm:pt modelId="{5E425889-29CD-4842-8DE3-B3CB0CFC6331}" type="pres">
      <dgm:prSet presAssocID="{7012C613-1E9E-8B49-9AEB-A7A8B0B4FB3E}" presName="sp" presStyleCnt="0"/>
      <dgm:spPr/>
    </dgm:pt>
    <dgm:pt modelId="{88CD85F3-FBDF-3842-BA6E-EDB8294FA512}" type="pres">
      <dgm:prSet presAssocID="{2A9A00CA-41B4-8247-ABD2-9C6E16BE2DBB}" presName="composite" presStyleCnt="0"/>
      <dgm:spPr/>
    </dgm:pt>
    <dgm:pt modelId="{FE9C12D1-E303-504C-A4B6-95CA8EDAF39F}" type="pres">
      <dgm:prSet presAssocID="{2A9A00CA-41B4-8247-ABD2-9C6E16BE2DBB}" presName="parentText" presStyleLbl="alignNode1" presStyleIdx="4" presStyleCnt="5">
        <dgm:presLayoutVars>
          <dgm:chMax val="1"/>
          <dgm:bulletEnabled val="1"/>
        </dgm:presLayoutVars>
      </dgm:prSet>
      <dgm:spPr/>
      <dgm:t>
        <a:bodyPr/>
        <a:lstStyle/>
        <a:p>
          <a:endParaRPr lang="en-US"/>
        </a:p>
      </dgm:t>
    </dgm:pt>
    <dgm:pt modelId="{EEDD7084-B137-DE4C-8C0A-02B785AA8EF4}" type="pres">
      <dgm:prSet presAssocID="{2A9A00CA-41B4-8247-ABD2-9C6E16BE2DBB}" presName="descendantText" presStyleLbl="alignAcc1" presStyleIdx="4" presStyleCnt="5">
        <dgm:presLayoutVars>
          <dgm:bulletEnabled val="1"/>
        </dgm:presLayoutVars>
      </dgm:prSet>
      <dgm:spPr/>
      <dgm:t>
        <a:bodyPr/>
        <a:lstStyle/>
        <a:p>
          <a:endParaRPr lang="en-US"/>
        </a:p>
      </dgm:t>
    </dgm:pt>
  </dgm:ptLst>
  <dgm:cxnLst>
    <dgm:cxn modelId="{4447D11E-7257-DF4C-A0AA-A31A6C510BF6}" type="presOf" srcId="{642D809A-079F-A54C-9ED4-121A32D6BC23}" destId="{314D3EEB-8CD9-494D-9D26-833F72A5DB5E}" srcOrd="0" destOrd="0" presId="urn:microsoft.com/office/officeart/2005/8/layout/chevron2"/>
    <dgm:cxn modelId="{CCFEE5C2-C286-EE4A-B125-452A1C9A30F3}" srcId="{0AAF7A5E-82DC-6E42-9B5B-892C0B9EFABE}" destId="{9BB8C626-66FA-3545-A730-E86C0FC24FF9}" srcOrd="2" destOrd="0" parTransId="{B4A0D8E0-A13E-A74B-BDBF-D9F75F45E665}" sibTransId="{E2EA01D3-BE6B-E947-998E-1400AB5F939F}"/>
    <dgm:cxn modelId="{B4F85BE8-43F1-D64E-A5D5-EC2E4B928016}" type="presOf" srcId="{2A9A00CA-41B4-8247-ABD2-9C6E16BE2DBB}" destId="{FE9C12D1-E303-504C-A4B6-95CA8EDAF39F}" srcOrd="0" destOrd="0" presId="urn:microsoft.com/office/officeart/2005/8/layout/chevron2"/>
    <dgm:cxn modelId="{7E4D8319-D567-D844-B120-84E64CC32349}" type="presOf" srcId="{09E2729D-02FD-1344-9F01-35DCF330756D}" destId="{278CBED1-F841-104B-ADE3-258521E77BF3}" srcOrd="0" destOrd="0" presId="urn:microsoft.com/office/officeart/2005/8/layout/chevron2"/>
    <dgm:cxn modelId="{FD47E310-EF31-B744-92CB-B78BA3549786}" srcId="{09D04C47-4A7A-154B-AD16-A1859F9E0ACC}" destId="{AC3CCC39-3633-F240-8579-5431DCD4B629}" srcOrd="0" destOrd="0" parTransId="{39D0A78B-9D5C-BD48-A1F4-A953DB99F65D}" sibTransId="{3FFEEB69-4C96-7D49-86F0-B3EACA092442}"/>
    <dgm:cxn modelId="{109D9EE0-986E-8E4D-8EFB-9D04141F85EC}" srcId="{0AAF7A5E-82DC-6E42-9B5B-892C0B9EFABE}" destId="{09D04C47-4A7A-154B-AD16-A1859F9E0ACC}" srcOrd="0" destOrd="0" parTransId="{2535D430-69E1-5B4D-9EAF-9BAA48062699}" sibTransId="{CFEF612D-FF94-3C49-9731-7F4954F248C9}"/>
    <dgm:cxn modelId="{46C05E4A-F5B2-0F4B-9211-111572FAE034}" srcId="{2A9A00CA-41B4-8247-ABD2-9C6E16BE2DBB}" destId="{E94842B2-2C4F-2746-9A51-5DD4ADC42793}" srcOrd="0" destOrd="0" parTransId="{7BE74F31-8DAF-C54D-A6D6-0483FC3F967F}" sibTransId="{64890CA9-AEDF-9642-8529-967096ED36C5}"/>
    <dgm:cxn modelId="{9FFADE48-AA5F-7E42-A784-7C2808E2BFB4}" srcId="{0AAF7A5E-82DC-6E42-9B5B-892C0B9EFABE}" destId="{8F289C57-B6E2-7741-A26E-BD35EAF1ABCD}" srcOrd="3" destOrd="0" parTransId="{1C715FF3-6E0E-EC4A-AC54-7FB247DF3AFF}" sibTransId="{7012C613-1E9E-8B49-9AEB-A7A8B0B4FB3E}"/>
    <dgm:cxn modelId="{90967574-EB92-2140-9F48-7A8837EE571F}" type="presOf" srcId="{8F289C57-B6E2-7741-A26E-BD35EAF1ABCD}" destId="{69C8BB67-5FE5-4649-82E4-11470081F118}" srcOrd="0" destOrd="0" presId="urn:microsoft.com/office/officeart/2005/8/layout/chevron2"/>
    <dgm:cxn modelId="{7F02355F-86E9-3F48-879A-A8BF96656886}" type="presOf" srcId="{FD27FF2B-EC77-6C43-B5F6-7890C408E8F7}" destId="{45764698-8CE2-6E41-97FF-639EE4045771}" srcOrd="0" destOrd="0" presId="urn:microsoft.com/office/officeart/2005/8/layout/chevron2"/>
    <dgm:cxn modelId="{6DDC3E3A-6197-D446-85D3-6F713B881489}" srcId="{0AAF7A5E-82DC-6E42-9B5B-892C0B9EFABE}" destId="{FD27FF2B-EC77-6C43-B5F6-7890C408E8F7}" srcOrd="1" destOrd="0" parTransId="{295D00F9-4D64-4949-B9F7-FCD1030B915E}" sibTransId="{F36F9532-1A97-F646-811C-9840F8C3CB14}"/>
    <dgm:cxn modelId="{94D85E14-9010-244B-8710-5B5A15C117E8}" srcId="{9BB8C626-66FA-3545-A730-E86C0FC24FF9}" destId="{642D809A-079F-A54C-9ED4-121A32D6BC23}" srcOrd="0" destOrd="0" parTransId="{1080A711-BF3E-2F46-921A-FDE02E553C21}" sibTransId="{FB073EAE-3CBF-7D41-AC22-923967C43901}"/>
    <dgm:cxn modelId="{6BBD780F-9941-D14A-AFAC-EF2FCBF4F7F2}" type="presOf" srcId="{09D04C47-4A7A-154B-AD16-A1859F9E0ACC}" destId="{08C83FA3-4F24-5D4A-A1FE-9BE4B451ECF5}" srcOrd="0" destOrd="0" presId="urn:microsoft.com/office/officeart/2005/8/layout/chevron2"/>
    <dgm:cxn modelId="{91AC5955-2F75-274E-8927-BBC4D3920213}" type="presOf" srcId="{76AD82FA-F7E8-464C-BB0C-2551535FE0FD}" destId="{480485C6-CA21-D741-911F-ECEA066A722C}" srcOrd="0" destOrd="0" presId="urn:microsoft.com/office/officeart/2005/8/layout/chevron2"/>
    <dgm:cxn modelId="{D822300D-83D4-1441-B901-547C680282FC}" srcId="{0AAF7A5E-82DC-6E42-9B5B-892C0B9EFABE}" destId="{2A9A00CA-41B4-8247-ABD2-9C6E16BE2DBB}" srcOrd="4" destOrd="0" parTransId="{499065DD-46DE-5C4A-9CEB-D9B7A8BF6EAA}" sibTransId="{839B6EB9-99BB-2B4A-85B4-FD922FC95454}"/>
    <dgm:cxn modelId="{EFD2A4F6-BBB9-0E47-B1F9-8049BE7D6E98}" type="presOf" srcId="{AC3CCC39-3633-F240-8579-5431DCD4B629}" destId="{43378807-7908-5B41-BCA0-A542E91F71EA}" srcOrd="0" destOrd="0" presId="urn:microsoft.com/office/officeart/2005/8/layout/chevron2"/>
    <dgm:cxn modelId="{35684D74-378A-4948-9598-2FFA3241C560}" type="presOf" srcId="{9BB8C626-66FA-3545-A730-E86C0FC24FF9}" destId="{52420664-3319-EA4F-92A7-4DADFDE79A7E}" srcOrd="0" destOrd="0" presId="urn:microsoft.com/office/officeart/2005/8/layout/chevron2"/>
    <dgm:cxn modelId="{8F16B156-0150-CC45-986F-C07A6DE408B3}" type="presOf" srcId="{0AAF7A5E-82DC-6E42-9B5B-892C0B9EFABE}" destId="{98F540CF-C247-784A-9B09-AE9DC5EBAFB4}" srcOrd="0" destOrd="0" presId="urn:microsoft.com/office/officeart/2005/8/layout/chevron2"/>
    <dgm:cxn modelId="{DF871928-C8F1-D748-A721-963316614D8E}" type="presOf" srcId="{E94842B2-2C4F-2746-9A51-5DD4ADC42793}" destId="{EEDD7084-B137-DE4C-8C0A-02B785AA8EF4}" srcOrd="0" destOrd="0" presId="urn:microsoft.com/office/officeart/2005/8/layout/chevron2"/>
    <dgm:cxn modelId="{64E1E347-DFCB-E546-B0FA-4D61B2B542CA}" srcId="{FD27FF2B-EC77-6C43-B5F6-7890C408E8F7}" destId="{76AD82FA-F7E8-464C-BB0C-2551535FE0FD}" srcOrd="0" destOrd="0" parTransId="{7F5807A3-7C1B-9847-9C09-CCA4FBEC0557}" sibTransId="{66A1ACDC-51A8-194F-8C9F-2BF019F93FF0}"/>
    <dgm:cxn modelId="{727834B7-EA84-3744-9C78-1752C639AEE2}" srcId="{8F289C57-B6E2-7741-A26E-BD35EAF1ABCD}" destId="{09E2729D-02FD-1344-9F01-35DCF330756D}" srcOrd="0" destOrd="0" parTransId="{08E98D46-A7E9-D24D-BC99-DC3B3C40FAEA}" sibTransId="{EFB88820-44BE-0943-838C-804C97E7E615}"/>
    <dgm:cxn modelId="{90CC937A-441C-0C41-BA85-1D830957EAF2}" type="presParOf" srcId="{98F540CF-C247-784A-9B09-AE9DC5EBAFB4}" destId="{0F65C31B-DCED-A846-932F-51B864AEEEA6}" srcOrd="0" destOrd="0" presId="urn:microsoft.com/office/officeart/2005/8/layout/chevron2"/>
    <dgm:cxn modelId="{110F0D08-4649-4345-B673-26ABE9E2C880}" type="presParOf" srcId="{0F65C31B-DCED-A846-932F-51B864AEEEA6}" destId="{08C83FA3-4F24-5D4A-A1FE-9BE4B451ECF5}" srcOrd="0" destOrd="0" presId="urn:microsoft.com/office/officeart/2005/8/layout/chevron2"/>
    <dgm:cxn modelId="{375086EB-C8B5-E14C-BC6D-C6B09CBAE495}" type="presParOf" srcId="{0F65C31B-DCED-A846-932F-51B864AEEEA6}" destId="{43378807-7908-5B41-BCA0-A542E91F71EA}" srcOrd="1" destOrd="0" presId="urn:microsoft.com/office/officeart/2005/8/layout/chevron2"/>
    <dgm:cxn modelId="{3E972673-5968-1445-AE84-2A1785E60E31}" type="presParOf" srcId="{98F540CF-C247-784A-9B09-AE9DC5EBAFB4}" destId="{496713AB-BD63-E646-9F7E-434F6E7F93DB}" srcOrd="1" destOrd="0" presId="urn:microsoft.com/office/officeart/2005/8/layout/chevron2"/>
    <dgm:cxn modelId="{B10A3D66-F35D-1744-9A7F-A9D370B3B832}" type="presParOf" srcId="{98F540CF-C247-784A-9B09-AE9DC5EBAFB4}" destId="{CE390111-BE15-8D4C-A12B-1E29871F9911}" srcOrd="2" destOrd="0" presId="urn:microsoft.com/office/officeart/2005/8/layout/chevron2"/>
    <dgm:cxn modelId="{0358AB17-2979-4F4B-9CE2-52B50517D039}" type="presParOf" srcId="{CE390111-BE15-8D4C-A12B-1E29871F9911}" destId="{45764698-8CE2-6E41-97FF-639EE4045771}" srcOrd="0" destOrd="0" presId="urn:microsoft.com/office/officeart/2005/8/layout/chevron2"/>
    <dgm:cxn modelId="{4148761D-2D2A-1E49-ACB2-C02DE8922EC0}" type="presParOf" srcId="{CE390111-BE15-8D4C-A12B-1E29871F9911}" destId="{480485C6-CA21-D741-911F-ECEA066A722C}" srcOrd="1" destOrd="0" presId="urn:microsoft.com/office/officeart/2005/8/layout/chevron2"/>
    <dgm:cxn modelId="{B080EDF3-B66E-B04C-8A18-411844C4F7D3}" type="presParOf" srcId="{98F540CF-C247-784A-9B09-AE9DC5EBAFB4}" destId="{F909DB75-90B2-B344-89D3-1723D818C26D}" srcOrd="3" destOrd="0" presId="urn:microsoft.com/office/officeart/2005/8/layout/chevron2"/>
    <dgm:cxn modelId="{A76F2A02-0BF2-9B44-8938-3D58445A1F9B}" type="presParOf" srcId="{98F540CF-C247-784A-9B09-AE9DC5EBAFB4}" destId="{1C8AB308-16EF-DD46-8A2E-9508F6B60C1C}" srcOrd="4" destOrd="0" presId="urn:microsoft.com/office/officeart/2005/8/layout/chevron2"/>
    <dgm:cxn modelId="{1B145CC5-3E55-DD48-BC89-4FF278F95336}" type="presParOf" srcId="{1C8AB308-16EF-DD46-8A2E-9508F6B60C1C}" destId="{52420664-3319-EA4F-92A7-4DADFDE79A7E}" srcOrd="0" destOrd="0" presId="urn:microsoft.com/office/officeart/2005/8/layout/chevron2"/>
    <dgm:cxn modelId="{6A98DD66-BF42-134F-BCC0-27649096D23A}" type="presParOf" srcId="{1C8AB308-16EF-DD46-8A2E-9508F6B60C1C}" destId="{314D3EEB-8CD9-494D-9D26-833F72A5DB5E}" srcOrd="1" destOrd="0" presId="urn:microsoft.com/office/officeart/2005/8/layout/chevron2"/>
    <dgm:cxn modelId="{D1A50D69-7EC9-A34C-A239-A28A2899D53B}" type="presParOf" srcId="{98F540CF-C247-784A-9B09-AE9DC5EBAFB4}" destId="{010651F9-DEDE-0E49-94CF-7168AD7450A9}" srcOrd="5" destOrd="0" presId="urn:microsoft.com/office/officeart/2005/8/layout/chevron2"/>
    <dgm:cxn modelId="{722C7652-9F79-FD4E-B58E-C788E8F04F2B}" type="presParOf" srcId="{98F540CF-C247-784A-9B09-AE9DC5EBAFB4}" destId="{04FDB168-8197-F64A-827B-3659D17C9105}" srcOrd="6" destOrd="0" presId="urn:microsoft.com/office/officeart/2005/8/layout/chevron2"/>
    <dgm:cxn modelId="{2526CCCA-5952-4E4A-963E-38C419227683}" type="presParOf" srcId="{04FDB168-8197-F64A-827B-3659D17C9105}" destId="{69C8BB67-5FE5-4649-82E4-11470081F118}" srcOrd="0" destOrd="0" presId="urn:microsoft.com/office/officeart/2005/8/layout/chevron2"/>
    <dgm:cxn modelId="{1C995820-CAA2-2645-8E75-93BB4A0EC56B}" type="presParOf" srcId="{04FDB168-8197-F64A-827B-3659D17C9105}" destId="{278CBED1-F841-104B-ADE3-258521E77BF3}" srcOrd="1" destOrd="0" presId="urn:microsoft.com/office/officeart/2005/8/layout/chevron2"/>
    <dgm:cxn modelId="{6E73BF38-E8E8-5D40-B4DE-E8CBCCF7D51F}" type="presParOf" srcId="{98F540CF-C247-784A-9B09-AE9DC5EBAFB4}" destId="{5E425889-29CD-4842-8DE3-B3CB0CFC6331}" srcOrd="7" destOrd="0" presId="urn:microsoft.com/office/officeart/2005/8/layout/chevron2"/>
    <dgm:cxn modelId="{89ED6A6C-E3F0-A64B-8412-9D2F3610B578}" type="presParOf" srcId="{98F540CF-C247-784A-9B09-AE9DC5EBAFB4}" destId="{88CD85F3-FBDF-3842-BA6E-EDB8294FA512}" srcOrd="8" destOrd="0" presId="urn:microsoft.com/office/officeart/2005/8/layout/chevron2"/>
    <dgm:cxn modelId="{74863D81-764F-EC43-BD7F-58A26CCD640E}" type="presParOf" srcId="{88CD85F3-FBDF-3842-BA6E-EDB8294FA512}" destId="{FE9C12D1-E303-504C-A4B6-95CA8EDAF39F}" srcOrd="0" destOrd="0" presId="urn:microsoft.com/office/officeart/2005/8/layout/chevron2"/>
    <dgm:cxn modelId="{E3021614-0B51-6C48-871A-15CAE095177F}" type="presParOf" srcId="{88CD85F3-FBDF-3842-BA6E-EDB8294FA512}" destId="{EEDD7084-B137-DE4C-8C0A-02B785AA8EF4}" srcOrd="1" destOrd="0" presId="urn:microsoft.com/office/officeart/2005/8/layout/chevron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99DD239-6B67-45F2-9627-6B8C47C6D073}" type="datetimeFigureOut">
              <a:rPr lang="en-US" smtClean="0"/>
              <a:t>8/26/2019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569797E-7AA5-4732-9006-470651EF383D}" type="slidenum">
              <a:rPr lang="en-US" smtClean="0"/>
              <a:t>‹#›</a:t>
            </a:fld>
            <a:endParaRPr lang="en-US"/>
          </a:p>
        </p:txBody>
      </p:sp>
    </p:spTree>
    <p:extLst>
      <p:ext uri="{BB962C8B-B14F-4D97-AF65-F5344CB8AC3E}">
        <p14:creationId xmlns:p14="http://schemas.microsoft.com/office/powerpoint/2010/main" val="3298676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69797E-7AA5-4732-9006-470651EF383D}" type="slidenum">
              <a:rPr lang="en-US" smtClean="0"/>
              <a:t>1</a:t>
            </a:fld>
            <a:endParaRPr lang="en-US"/>
          </a:p>
        </p:txBody>
      </p:sp>
    </p:spTree>
    <p:extLst>
      <p:ext uri="{BB962C8B-B14F-4D97-AF65-F5344CB8AC3E}">
        <p14:creationId xmlns:p14="http://schemas.microsoft.com/office/powerpoint/2010/main" val="2764112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EMPHASIZE:</a:t>
            </a:r>
          </a:p>
          <a:p>
            <a:pPr marL="172705" indent="-172705">
              <a:buFont typeface="Arial" panose="020B0604020202020204" pitchFamily="34" charset="0"/>
              <a:buChar char="•"/>
            </a:pPr>
            <a:r>
              <a:rPr lang="en-US" dirty="0"/>
              <a:t>Team</a:t>
            </a:r>
            <a:r>
              <a:rPr lang="en-US" baseline="0" dirty="0"/>
              <a:t> members may get enthusiastic during a conversation and ask to see evidence.  That’s totally fine!  </a:t>
            </a:r>
            <a:r>
              <a:rPr lang="en-US" baseline="0" dirty="0" smtClean="0"/>
              <a:t>Our Accreditation Liaison Officer (ALO) will handle the communication around any additional evidence requests. If </a:t>
            </a:r>
            <a:r>
              <a:rPr lang="en-US" baseline="0" dirty="0"/>
              <a:t>someone asks for something, </a:t>
            </a:r>
            <a:r>
              <a:rPr lang="en-US" baseline="0" dirty="0" smtClean="0"/>
              <a:t>let </a:t>
            </a:r>
            <a:r>
              <a:rPr lang="en-US" baseline="0" dirty="0"/>
              <a:t>them know you’ll work with Catherine to get it to </a:t>
            </a:r>
            <a:r>
              <a:rPr lang="en-US" baseline="0" dirty="0" smtClean="0"/>
              <a:t>them – </a:t>
            </a:r>
            <a:r>
              <a:rPr lang="en-US" baseline="0" dirty="0"/>
              <a:t>and </a:t>
            </a:r>
            <a:r>
              <a:rPr lang="en-US" baseline="0" dirty="0" smtClean="0"/>
              <a:t>then contact Catherine right away so that she can follow up. </a:t>
            </a:r>
            <a:endParaRPr lang="en-US" dirty="0"/>
          </a:p>
        </p:txBody>
      </p:sp>
      <p:sp>
        <p:nvSpPr>
          <p:cNvPr id="4" name="Slide Number Placeholder 3"/>
          <p:cNvSpPr>
            <a:spLocks noGrp="1"/>
          </p:cNvSpPr>
          <p:nvPr>
            <p:ph type="sldNum" sz="quarter" idx="10"/>
          </p:nvPr>
        </p:nvSpPr>
        <p:spPr/>
        <p:txBody>
          <a:bodyPr/>
          <a:lstStyle/>
          <a:p>
            <a:fld id="{4C2D2CA4-7249-524B-B95B-C95ED92289EC}" type="slidenum">
              <a:rPr lang="en-US" smtClean="0"/>
              <a:t>15</a:t>
            </a:fld>
            <a:endParaRPr lang="en-US"/>
          </a:p>
        </p:txBody>
      </p:sp>
    </p:spTree>
    <p:extLst>
      <p:ext uri="{BB962C8B-B14F-4D97-AF65-F5344CB8AC3E}">
        <p14:creationId xmlns:p14="http://schemas.microsoft.com/office/powerpoint/2010/main" val="1696595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smtClean="0"/>
              <a:t>Open</a:t>
            </a:r>
            <a:r>
              <a:rPr lang="en-US" baseline="0" dirty="0" smtClean="0"/>
              <a:t> forums are a chance to engage with the team members – to ask questions, to highlight areas of strength, and discuss how we’re working to improve.  The forums provide the team with a sense of our community and culture beyond what they can read in the ISER. </a:t>
            </a:r>
          </a:p>
          <a:p>
            <a:endParaRPr lang="en-US" baseline="0" dirty="0" smtClean="0"/>
          </a:p>
          <a:p>
            <a:r>
              <a:rPr lang="en-US" dirty="0" smtClean="0"/>
              <a:t>The Exit</a:t>
            </a:r>
            <a:r>
              <a:rPr lang="en-US" baseline="0" dirty="0" smtClean="0"/>
              <a:t> Report is an opportunity to hear a </a:t>
            </a:r>
            <a:r>
              <a:rPr lang="en-US" dirty="0" smtClean="0"/>
              <a:t>high-level summary of the visit,</a:t>
            </a:r>
            <a:r>
              <a:rPr lang="en-US" baseline="0" dirty="0" smtClean="0"/>
              <a:t> show gratitude to the team for their time and expertise, and demonstrate to the team (and to the ACCJC) that the college is interested and engaged in the outcome.  </a:t>
            </a:r>
            <a:r>
              <a:rPr lang="en-US" dirty="0" smtClean="0"/>
              <a:t>Exit report will be include fairly</a:t>
            </a:r>
            <a:r>
              <a:rPr lang="en-US" baseline="0" dirty="0" smtClean="0"/>
              <a:t> general information; expect broad themes, rather than specifics or details.</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C2D2CA4-7249-524B-B95B-C95ED92289EC}" type="slidenum">
              <a:rPr lang="en-US" smtClean="0"/>
              <a:t>16</a:t>
            </a:fld>
            <a:endParaRPr lang="en-US"/>
          </a:p>
        </p:txBody>
      </p:sp>
    </p:spTree>
    <p:extLst>
      <p:ext uri="{BB962C8B-B14F-4D97-AF65-F5344CB8AC3E}">
        <p14:creationId xmlns:p14="http://schemas.microsoft.com/office/powerpoint/2010/main" val="3252411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CLARIFY</a:t>
            </a:r>
          </a:p>
          <a:p>
            <a:pPr marL="172705" indent="-172705">
              <a:buFont typeface="Arial" panose="020B0604020202020204" pitchFamily="34" charset="0"/>
              <a:buChar char="•"/>
            </a:pPr>
            <a:r>
              <a:rPr lang="en-US" dirty="0"/>
              <a:t>The team will draft recommendations based on the visit, but they will not share</a:t>
            </a:r>
            <a:r>
              <a:rPr lang="en-US" baseline="0" dirty="0"/>
              <a:t> them with the college during the exit report (at least, they won’t if they’re following ACCJC’s instructions –this is a change ACCJC has made in the last couple of years, so faculty who were here in 2013 may ask about this.)</a:t>
            </a:r>
          </a:p>
          <a:p>
            <a:pPr marL="172705" indent="-172705">
              <a:buFont typeface="Arial" panose="020B0604020202020204" pitchFamily="34" charset="0"/>
              <a:buChar char="•"/>
            </a:pPr>
            <a:r>
              <a:rPr lang="en-US" baseline="0" dirty="0"/>
              <a:t>Dr. Abu-Ghazaleh will have a chance to review the team’s report before January, but he will ONLY be able to suggest corrections in cases where there are factual errors.  This will be a confidential review; he is not allowed to share the details</a:t>
            </a:r>
          </a:p>
        </p:txBody>
      </p:sp>
      <p:sp>
        <p:nvSpPr>
          <p:cNvPr id="4" name="Slide Number Placeholder 3"/>
          <p:cNvSpPr>
            <a:spLocks noGrp="1"/>
          </p:cNvSpPr>
          <p:nvPr>
            <p:ph type="sldNum" sz="quarter" idx="10"/>
          </p:nvPr>
        </p:nvSpPr>
        <p:spPr/>
        <p:txBody>
          <a:bodyPr/>
          <a:lstStyle/>
          <a:p>
            <a:fld id="{4C2D2CA4-7249-524B-B95B-C95ED92289EC}" type="slidenum">
              <a:rPr lang="en-US" smtClean="0"/>
              <a:t>18</a:t>
            </a:fld>
            <a:endParaRPr lang="en-US"/>
          </a:p>
        </p:txBody>
      </p:sp>
    </p:spTree>
    <p:extLst>
      <p:ext uri="{BB962C8B-B14F-4D97-AF65-F5344CB8AC3E}">
        <p14:creationId xmlns:p14="http://schemas.microsoft.com/office/powerpoint/2010/main" val="1696595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EMPHASIZE:</a:t>
            </a:r>
            <a:r>
              <a:rPr lang="en-US" baseline="0" dirty="0"/>
              <a:t> </a:t>
            </a:r>
          </a:p>
          <a:p>
            <a:pPr marL="172705" indent="-172705">
              <a:buFont typeface="Arial" panose="020B0604020202020204" pitchFamily="34" charset="0"/>
              <a:buChar char="•"/>
            </a:pPr>
            <a:r>
              <a:rPr lang="en-US" baseline="0" dirty="0"/>
              <a:t>We are fully accredited until we’re not.  Even if we receive a sanction, we will still be fully accredited.  This is also important to emphasize with students.</a:t>
            </a:r>
          </a:p>
          <a:p>
            <a:pPr marL="172705" indent="-172705">
              <a:buFont typeface="Arial" panose="020B0604020202020204" pitchFamily="34" charset="0"/>
              <a:buChar char="•"/>
            </a:pPr>
            <a:r>
              <a:rPr lang="en-US" dirty="0"/>
              <a:t>Any of these statuses may also include a follow-up report and/or follow-up site visit. </a:t>
            </a:r>
            <a:r>
              <a:rPr lang="en-US" baseline="0" dirty="0" smtClean="0"/>
              <a:t> In the event of a follow-up visit, typically the ACCJC will send a smaller team (if possible, comprised by members of the original evaluation team) – this is because the scope of a follow-up visit is limited to specific recommendations for compliance – they tend to be shorter and more focused. </a:t>
            </a:r>
            <a:endParaRPr lang="en-US" dirty="0"/>
          </a:p>
        </p:txBody>
      </p:sp>
      <p:sp>
        <p:nvSpPr>
          <p:cNvPr id="4" name="Slide Number Placeholder 3"/>
          <p:cNvSpPr>
            <a:spLocks noGrp="1"/>
          </p:cNvSpPr>
          <p:nvPr>
            <p:ph type="sldNum" sz="quarter" idx="10"/>
          </p:nvPr>
        </p:nvSpPr>
        <p:spPr/>
        <p:txBody>
          <a:bodyPr/>
          <a:lstStyle/>
          <a:p>
            <a:fld id="{78609368-03C3-40B6-AD77-99714CAA606E}" type="slidenum">
              <a:rPr lang="en-US" smtClean="0"/>
              <a:t>19</a:t>
            </a:fld>
            <a:endParaRPr lang="en-US"/>
          </a:p>
        </p:txBody>
      </p:sp>
    </p:spTree>
    <p:extLst>
      <p:ext uri="{BB962C8B-B14F-4D97-AF65-F5344CB8AC3E}">
        <p14:creationId xmlns:p14="http://schemas.microsoft.com/office/powerpoint/2010/main" val="2221843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let Catherine know of any questions!</a:t>
            </a:r>
            <a:endParaRPr lang="en-US" dirty="0"/>
          </a:p>
        </p:txBody>
      </p:sp>
      <p:sp>
        <p:nvSpPr>
          <p:cNvPr id="4" name="Slide Number Placeholder 3"/>
          <p:cNvSpPr>
            <a:spLocks noGrp="1"/>
          </p:cNvSpPr>
          <p:nvPr>
            <p:ph type="sldNum" sz="quarter" idx="10"/>
          </p:nvPr>
        </p:nvSpPr>
        <p:spPr/>
        <p:txBody>
          <a:bodyPr/>
          <a:lstStyle/>
          <a:p>
            <a:fld id="{1569797E-7AA5-4732-9006-470651EF383D}" type="slidenum">
              <a:rPr lang="en-US" smtClean="0"/>
              <a:t>20</a:t>
            </a:fld>
            <a:endParaRPr lang="en-US"/>
          </a:p>
        </p:txBody>
      </p:sp>
    </p:spTree>
    <p:extLst>
      <p:ext uri="{BB962C8B-B14F-4D97-AF65-F5344CB8AC3E}">
        <p14:creationId xmlns:p14="http://schemas.microsoft.com/office/powerpoint/2010/main" val="2037517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69797E-7AA5-4732-9006-470651EF383D}" type="slidenum">
              <a:rPr lang="en-US" smtClean="0"/>
              <a:t>4</a:t>
            </a:fld>
            <a:endParaRPr lang="en-US"/>
          </a:p>
        </p:txBody>
      </p:sp>
    </p:spTree>
    <p:extLst>
      <p:ext uri="{BB962C8B-B14F-4D97-AF65-F5344CB8AC3E}">
        <p14:creationId xmlns:p14="http://schemas.microsoft.com/office/powerpoint/2010/main" val="69651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marL="172705" indent="-172705">
              <a:buFont typeface="Arial" panose="020B0604020202020204" pitchFamily="34" charset="0"/>
              <a:buChar char="•"/>
            </a:pPr>
            <a:r>
              <a:rPr lang="en-US" dirty="0" smtClean="0"/>
              <a:t>Evidence</a:t>
            </a:r>
            <a:r>
              <a:rPr lang="en-US" baseline="0" dirty="0" smtClean="0"/>
              <a:t> links work best with </a:t>
            </a:r>
            <a:r>
              <a:rPr lang="en-US" baseline="0" smtClean="0"/>
              <a:t>Firefox. Evidence (*</a:t>
            </a:r>
            <a:endParaRPr lang="en-US" dirty="0"/>
          </a:p>
        </p:txBody>
      </p:sp>
      <p:sp>
        <p:nvSpPr>
          <p:cNvPr id="4" name="Slide Number Placeholder 3"/>
          <p:cNvSpPr>
            <a:spLocks noGrp="1"/>
          </p:cNvSpPr>
          <p:nvPr>
            <p:ph type="sldNum" sz="quarter" idx="10"/>
          </p:nvPr>
        </p:nvSpPr>
        <p:spPr/>
        <p:txBody>
          <a:bodyPr/>
          <a:lstStyle/>
          <a:p>
            <a:fld id="{4C2D2CA4-7249-524B-B95B-C95ED92289EC}" type="slidenum">
              <a:rPr lang="en-US" smtClean="0"/>
              <a:t>6</a:t>
            </a:fld>
            <a:endParaRPr lang="en-US"/>
          </a:p>
        </p:txBody>
      </p:sp>
    </p:spTree>
    <p:extLst>
      <p:ext uri="{BB962C8B-B14F-4D97-AF65-F5344CB8AC3E}">
        <p14:creationId xmlns:p14="http://schemas.microsoft.com/office/powerpoint/2010/main" val="1765969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69797E-7AA5-4732-9006-470651EF383D}" type="slidenum">
              <a:rPr lang="en-US" smtClean="0"/>
              <a:t>7</a:t>
            </a:fld>
            <a:endParaRPr lang="en-US"/>
          </a:p>
        </p:txBody>
      </p:sp>
    </p:spTree>
    <p:extLst>
      <p:ext uri="{BB962C8B-B14F-4D97-AF65-F5344CB8AC3E}">
        <p14:creationId xmlns:p14="http://schemas.microsoft.com/office/powerpoint/2010/main" val="3019548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marL="172705" indent="-172705">
              <a:buFont typeface="Arial" panose="020B0604020202020204" pitchFamily="34" charset="0"/>
              <a:buChar char="•"/>
            </a:pPr>
            <a:r>
              <a:rPr lang="en-US" baseline="0" dirty="0" smtClean="0"/>
              <a:t>Team members are </a:t>
            </a:r>
            <a:r>
              <a:rPr lang="en-US" b="1" baseline="0" dirty="0" smtClean="0"/>
              <a:t>volunteers </a:t>
            </a:r>
            <a:r>
              <a:rPr lang="en-US" b="0" baseline="0" dirty="0" smtClean="0"/>
              <a:t>who serve </a:t>
            </a:r>
            <a:r>
              <a:rPr lang="en-US" baseline="0" dirty="0" smtClean="0"/>
              <a:t>on </a:t>
            </a:r>
            <a:r>
              <a:rPr lang="en-US" baseline="0" dirty="0"/>
              <a:t>evaluation teams </a:t>
            </a:r>
            <a:r>
              <a:rPr lang="en-US" baseline="0" dirty="0" smtClean="0"/>
              <a:t>because they believe </a:t>
            </a:r>
            <a:r>
              <a:rPr lang="en-US" baseline="0" dirty="0"/>
              <a:t>very strongly in the concept of colleagues helping </a:t>
            </a:r>
            <a:r>
              <a:rPr lang="en-US" baseline="0" dirty="0" smtClean="0"/>
              <a:t>colleagues.  </a:t>
            </a:r>
            <a:r>
              <a:rPr lang="en-US" baseline="0" dirty="0"/>
              <a:t>They </a:t>
            </a:r>
            <a:r>
              <a:rPr lang="en-US" baseline="0" dirty="0" smtClean="0"/>
              <a:t>know they will learn from us, just as we learn from them. </a:t>
            </a:r>
            <a:endParaRPr lang="en-US" baseline="0" dirty="0"/>
          </a:p>
          <a:p>
            <a:pPr marL="172705" indent="-172705">
              <a:buFont typeface="Arial" panose="020B0604020202020204" pitchFamily="34" charset="0"/>
              <a:buChar char="•"/>
            </a:pPr>
            <a:r>
              <a:rPr lang="en-US" baseline="0" dirty="0"/>
              <a:t>If we enter the site visit with the mindset that the team is coming to help us identify places where we can improve, the conversations with the team will be more positive and engaging.  Remember: they know we are not perfect, because no college is perfect.  </a:t>
            </a:r>
            <a:r>
              <a:rPr lang="en-US" baseline="0" dirty="0" smtClean="0"/>
              <a:t>All team members come from colleges that are also working </a:t>
            </a:r>
            <a:r>
              <a:rPr lang="en-US" baseline="0" dirty="0"/>
              <a:t>to </a:t>
            </a:r>
            <a:r>
              <a:rPr lang="en-US" baseline="0" dirty="0" smtClean="0"/>
              <a:t>improve. </a:t>
            </a:r>
            <a:endParaRPr lang="en-US" dirty="0"/>
          </a:p>
        </p:txBody>
      </p:sp>
      <p:sp>
        <p:nvSpPr>
          <p:cNvPr id="4" name="Slide Number Placeholder 3"/>
          <p:cNvSpPr>
            <a:spLocks noGrp="1"/>
          </p:cNvSpPr>
          <p:nvPr>
            <p:ph type="sldNum" sz="quarter" idx="10"/>
          </p:nvPr>
        </p:nvSpPr>
        <p:spPr/>
        <p:txBody>
          <a:bodyPr/>
          <a:lstStyle/>
          <a:p>
            <a:fld id="{4C2D2CA4-7249-524B-B95B-C95ED92289EC}" type="slidenum">
              <a:rPr lang="en-US" smtClean="0"/>
              <a:t>8</a:t>
            </a:fld>
            <a:endParaRPr lang="en-US"/>
          </a:p>
        </p:txBody>
      </p:sp>
    </p:spTree>
    <p:extLst>
      <p:ext uri="{BB962C8B-B14F-4D97-AF65-F5344CB8AC3E}">
        <p14:creationId xmlns:p14="http://schemas.microsoft.com/office/powerpoint/2010/main" val="3917921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609368-03C3-40B6-AD77-99714CAA606E}" type="slidenum">
              <a:rPr lang="en-US" smtClean="0"/>
              <a:t>9</a:t>
            </a:fld>
            <a:endParaRPr lang="en-US"/>
          </a:p>
        </p:txBody>
      </p:sp>
    </p:spTree>
    <p:extLst>
      <p:ext uri="{BB962C8B-B14F-4D97-AF65-F5344CB8AC3E}">
        <p14:creationId xmlns:p14="http://schemas.microsoft.com/office/powerpoint/2010/main" val="2940587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a:p>
            <a:r>
              <a:rPr lang="en-US" dirty="0"/>
              <a:t>Each team member will have a separate assignment</a:t>
            </a:r>
            <a:r>
              <a:rPr lang="en-US" baseline="0" dirty="0"/>
              <a:t>, focusing on a different Standard or area.  For example: the librarian will likely be assigned to evaluate the library standard.  Someone will be assigned to evaluate Distance Education, which spans across multiple standards.</a:t>
            </a:r>
          </a:p>
          <a:p>
            <a:endParaRPr lang="en-US" baseline="0" dirty="0"/>
          </a:p>
          <a:p>
            <a:r>
              <a:rPr lang="en-US" baseline="0" dirty="0"/>
              <a:t>Catherine anticipates that we will know who is assigned to what prior to the visit.  We’ll share this information (and pictures and bios of team members) as it becomes available. </a:t>
            </a:r>
            <a:endParaRPr lang="en-US" dirty="0"/>
          </a:p>
        </p:txBody>
      </p:sp>
      <p:sp>
        <p:nvSpPr>
          <p:cNvPr id="4" name="Slide Number Placeholder 3"/>
          <p:cNvSpPr>
            <a:spLocks noGrp="1"/>
          </p:cNvSpPr>
          <p:nvPr>
            <p:ph type="sldNum" sz="quarter" idx="10"/>
          </p:nvPr>
        </p:nvSpPr>
        <p:spPr/>
        <p:txBody>
          <a:bodyPr/>
          <a:lstStyle/>
          <a:p>
            <a:fld id="{78609368-03C3-40B6-AD77-99714CAA606E}"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940587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Team will</a:t>
            </a:r>
            <a:r>
              <a:rPr lang="en-US" baseline="0" dirty="0" smtClean="0"/>
              <a:t> arrive in El Cajon on Sunday and meet for a team dinner.  On Monday, a few members of our team and Cuyamaca’s team will begin the portion of the evaluation related to District Services.  They hope to be finished with the District interviews by noon on Monday.</a:t>
            </a:r>
            <a:endParaRPr lang="en-US" dirty="0"/>
          </a:p>
        </p:txBody>
      </p:sp>
      <p:sp>
        <p:nvSpPr>
          <p:cNvPr id="4" name="Slide Number Placeholder 3"/>
          <p:cNvSpPr>
            <a:spLocks noGrp="1"/>
          </p:cNvSpPr>
          <p:nvPr>
            <p:ph type="sldNum" sz="quarter" idx="10"/>
          </p:nvPr>
        </p:nvSpPr>
        <p:spPr/>
        <p:txBody>
          <a:bodyPr/>
          <a:lstStyle/>
          <a:p>
            <a:fld id="{4C2D2CA4-7249-524B-B95B-C95ED92289EC}" type="slidenum">
              <a:rPr lang="en-US" smtClean="0"/>
              <a:t>12</a:t>
            </a:fld>
            <a:endParaRPr lang="en-US"/>
          </a:p>
        </p:txBody>
      </p:sp>
    </p:spTree>
    <p:extLst>
      <p:ext uri="{BB962C8B-B14F-4D97-AF65-F5344CB8AC3E}">
        <p14:creationId xmlns:p14="http://schemas.microsoft.com/office/powerpoint/2010/main" val="3890242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marL="172705" indent="-172705">
              <a:buFont typeface="Arial" panose="020B0604020202020204" pitchFamily="34" charset="0"/>
              <a:buChar char="•"/>
            </a:pPr>
            <a:r>
              <a:rPr lang="en-US" baseline="0" dirty="0" smtClean="0"/>
              <a:t>Team </a:t>
            </a:r>
            <a:r>
              <a:rPr lang="en-US" baseline="0" dirty="0"/>
              <a:t>members</a:t>
            </a:r>
            <a:r>
              <a:rPr lang="en-US" b="0" baseline="0" dirty="0"/>
              <a:t> will be conducting interviews </a:t>
            </a:r>
            <a:r>
              <a:rPr lang="en-US" baseline="0" dirty="0"/>
              <a:t>while they are here on campus.  The team will request interviews based on questions they have after reading our ISER.  If you are invited to an interview, Catherine &amp; Bernadette will let you know in advance </a:t>
            </a:r>
            <a:r>
              <a:rPr lang="mr-IN" baseline="0" dirty="0"/>
              <a:t>–</a:t>
            </a:r>
            <a:r>
              <a:rPr lang="en-US" baseline="0" dirty="0"/>
              <a:t> but in the meantime, please plan to be present and flexible during the visit week </a:t>
            </a:r>
            <a:r>
              <a:rPr lang="mr-IN" baseline="0" dirty="0"/>
              <a:t>–</a:t>
            </a:r>
            <a:r>
              <a:rPr lang="en-US" baseline="0" dirty="0"/>
              <a:t> especially if you represent a key area written about in the ISER. </a:t>
            </a:r>
          </a:p>
          <a:p>
            <a:pPr marL="172705" indent="-172705">
              <a:buFont typeface="Arial" panose="020B0604020202020204" pitchFamily="34" charset="0"/>
              <a:buChar char="•"/>
            </a:pPr>
            <a:r>
              <a:rPr lang="en-US" baseline="0" dirty="0"/>
              <a:t>The team members will be working in Griffin Gate, but moving around the campus freely.  They may stop to chat with you.  Be hospitable – remember, they’re guests volunteering their time to support us. They may ask what you do at Grossmont College, what you’re most proud of, or something you’re working to improve.  Have some ideas about things you’re proud of ready to share, just in case. </a:t>
            </a:r>
          </a:p>
          <a:p>
            <a:pPr marL="172705" indent="-172705">
              <a:buFont typeface="Arial" panose="020B0604020202020204" pitchFamily="34" charset="0"/>
              <a:buChar char="•"/>
            </a:pPr>
            <a:endParaRPr lang="en-US" dirty="0" smtClean="0"/>
          </a:p>
          <a:p>
            <a:pPr marL="172705" indent="-172705">
              <a:buFont typeface="Arial" panose="020B0604020202020204" pitchFamily="34" charset="0"/>
              <a:buChar char="•"/>
            </a:pPr>
            <a:r>
              <a:rPr lang="en-US" dirty="0" smtClean="0"/>
              <a:t>Classroom </a:t>
            </a:r>
            <a:r>
              <a:rPr lang="en-US" dirty="0"/>
              <a:t>visits are possible.</a:t>
            </a:r>
            <a:r>
              <a:rPr lang="en-US" baseline="0" dirty="0"/>
              <a:t> If team members express an interest in attending a class, emphasize that Catherine &amp; Bernadette will provide </a:t>
            </a:r>
            <a:r>
              <a:rPr lang="en-US" baseline="0" dirty="0" smtClean="0"/>
              <a:t>as much advance </a:t>
            </a:r>
            <a:r>
              <a:rPr lang="en-US" baseline="0" dirty="0"/>
              <a:t>notice </a:t>
            </a:r>
            <a:r>
              <a:rPr lang="en-US" baseline="0" dirty="0" smtClean="0"/>
              <a:t>as possible.  Teams do understand that </a:t>
            </a:r>
            <a:r>
              <a:rPr lang="en-US" baseline="0" dirty="0"/>
              <a:t>visitors can be disruptive, and they will be </a:t>
            </a:r>
            <a:r>
              <a:rPr lang="en-US" baseline="0" dirty="0" smtClean="0"/>
              <a:t>respectful.</a:t>
            </a:r>
            <a:endParaRPr lang="en-US" baseline="0" dirty="0"/>
          </a:p>
          <a:p>
            <a:pPr marL="172705" indent="-172705">
              <a:buFont typeface="Arial" panose="020B0604020202020204" pitchFamily="34" charset="0"/>
              <a:buChar char="•"/>
            </a:pPr>
            <a:r>
              <a:rPr lang="en-US" baseline="0" dirty="0"/>
              <a:t>If you serve on a major committee that meets during the week of the visit, it is possible that there will be at least one team member observing. They may ask a question or two, but it is more likely that they will just observe.</a:t>
            </a:r>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4C2D2CA4-7249-524B-B95B-C95ED92289EC}" type="slidenum">
              <a:rPr lang="en-US" smtClean="0"/>
              <a:t>13</a:t>
            </a:fld>
            <a:endParaRPr lang="en-US"/>
          </a:p>
        </p:txBody>
      </p:sp>
    </p:spTree>
    <p:extLst>
      <p:ext uri="{BB962C8B-B14F-4D97-AF65-F5344CB8AC3E}">
        <p14:creationId xmlns:p14="http://schemas.microsoft.com/office/powerpoint/2010/main" val="3252411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6"/>
            <a:ext cx="7848600" cy="1927225"/>
          </a:xfrm>
        </p:spPr>
        <p:txBody>
          <a:bodyPr anchor="b">
            <a:noAutofit/>
          </a:bodyPr>
          <a:lstStyle>
            <a:lvl1pPr>
              <a:defRPr sz="4050" cap="all" baseline="0">
                <a:latin typeface="+mn-lt"/>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mn-lt"/>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D09B9DB7-380F-47A0-A135-996D368EA60D}"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E4662-9BFA-4FC5-8865-F371F1B8FCEA}"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9B9DB7-380F-47A0-A135-996D368EA60D}"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E4662-9BFA-4FC5-8865-F371F1B8FC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9B9DB7-380F-47A0-A135-996D368EA60D}"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E4662-9BFA-4FC5-8865-F371F1B8FC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cs typeface="DaunPenh" panose="01010101010101010101" pitchFamily="2" charset="0"/>
              </a:defRPr>
            </a:lvl1pPr>
          </a:lstStyle>
          <a:p>
            <a:r>
              <a:rPr lang="en-US" dirty="0"/>
              <a:t>Click to edit Master title style</a:t>
            </a:r>
          </a:p>
        </p:txBody>
      </p:sp>
      <p:sp>
        <p:nvSpPr>
          <p:cNvPr id="3" name="Content Placeholder 2"/>
          <p:cNvSpPr>
            <a:spLocks noGrp="1"/>
          </p:cNvSpPr>
          <p:nvPr>
            <p:ph idx="1"/>
          </p:nvPr>
        </p:nvSpPr>
        <p:spPr/>
        <p:txBody>
          <a:bodyPr/>
          <a:lstStyle>
            <a:lvl1pPr marL="257168" indent="-257168">
              <a:buFont typeface="Arial"/>
              <a:buChar char="•"/>
              <a:defRPr>
                <a:latin typeface="+mn-lt"/>
              </a:defRPr>
            </a:lvl1pPr>
            <a:lvl2pPr marL="462904" indent="-257168">
              <a:buFont typeface="Arial"/>
              <a:buChar char="•"/>
              <a:defRPr>
                <a:latin typeface="+mn-lt"/>
              </a:defRPr>
            </a:lvl2pPr>
            <a:lvl3pPr marL="625778" indent="-214308">
              <a:buFont typeface="Arial"/>
              <a:buChar char="•"/>
              <a:defRPr>
                <a:latin typeface="+mn-lt"/>
              </a:defRPr>
            </a:lvl3pPr>
            <a:lvl4pPr marL="831512" indent="-214308">
              <a:buFont typeface="Arial"/>
              <a:buChar char="•"/>
              <a:defRPr>
                <a:latin typeface="+mn-lt"/>
              </a:defRPr>
            </a:lvl4pPr>
            <a:lvl5pPr marL="1002958" indent="-214308">
              <a:buFont typeface="Arial"/>
              <a:buChar cha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09B9DB7-380F-47A0-A135-996D368EA60D}"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E4662-9BFA-4FC5-8865-F371F1B8FCEA}" type="slidenum">
              <a:rPr lang="en-US" smtClean="0"/>
              <a:t>‹#›</a:t>
            </a:fld>
            <a:endParaRPr lang="en-US"/>
          </a:p>
        </p:txBody>
      </p:sp>
      <p:cxnSp>
        <p:nvCxnSpPr>
          <p:cNvPr id="7" name="Straight Connector 6"/>
          <p:cNvCxnSpPr/>
          <p:nvPr/>
        </p:nvCxnSpPr>
        <p:spPr>
          <a:xfrm>
            <a:off x="457200" y="1439912"/>
            <a:ext cx="8229600" cy="0"/>
          </a:xfrm>
          <a:prstGeom prst="line">
            <a:avLst/>
          </a:prstGeom>
          <a:ln w="12700" cmpd="sng">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70"/>
            <a:ext cx="7772400" cy="1500187"/>
          </a:xfrm>
        </p:spPr>
        <p:txBody>
          <a:bodyPr anchor="t">
            <a:normAutofit/>
          </a:bodyPr>
          <a:lstStyle>
            <a:lvl1pPr marL="0" indent="0">
              <a:buNone/>
              <a:defRPr sz="1800">
                <a:solidFill>
                  <a:schemeClr val="tx2"/>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9B9DB7-380F-47A0-A135-996D368EA60D}"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E4662-9BFA-4FC5-8865-F371F1B8FCEA}"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cs typeface="David" panose="020E0502060401010101" pitchFamily="34" charset="-79"/>
              </a:defRPr>
            </a:lvl1pPr>
          </a:lstStyle>
          <a:p>
            <a:r>
              <a:rPr lang="en-US" dirty="0"/>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100">
                <a:latin typeface="+mn-lt"/>
                <a:cs typeface="DilleniaUPC" panose="02020603050405020304" pitchFamily="18" charset="-34"/>
              </a:defRPr>
            </a:lvl1pPr>
            <a:lvl2pPr>
              <a:defRPr sz="1800">
                <a:latin typeface="+mn-lt"/>
                <a:cs typeface="DilleniaUPC" panose="02020603050405020304" pitchFamily="18" charset="-34"/>
              </a:defRPr>
            </a:lvl2pPr>
            <a:lvl3pPr>
              <a:defRPr sz="1500">
                <a:latin typeface="+mn-lt"/>
                <a:cs typeface="DilleniaUPC" panose="02020603050405020304" pitchFamily="18" charset="-34"/>
              </a:defRPr>
            </a:lvl3pPr>
            <a:lvl4pPr>
              <a:defRPr sz="1350">
                <a:latin typeface="+mn-lt"/>
                <a:cs typeface="DilleniaUPC" panose="02020603050405020304" pitchFamily="18" charset="-34"/>
              </a:defRPr>
            </a:lvl4pPr>
            <a:lvl5pPr>
              <a:defRPr sz="1350">
                <a:latin typeface="+mn-lt"/>
                <a:cs typeface="DilleniaUPC" panose="02020603050405020304" pitchFamily="18" charset="-34"/>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100">
                <a:latin typeface="+mn-lt"/>
              </a:defRPr>
            </a:lvl1pPr>
            <a:lvl2pPr>
              <a:defRPr sz="1800">
                <a:latin typeface="+mn-lt"/>
              </a:defRPr>
            </a:lvl2pPr>
            <a:lvl3pPr>
              <a:defRPr sz="1500">
                <a:latin typeface="+mn-lt"/>
              </a:defRPr>
            </a:lvl3pPr>
            <a:lvl4pPr>
              <a:defRPr sz="1350">
                <a:latin typeface="+mn-lt"/>
              </a:defRPr>
            </a:lvl4pPr>
            <a:lvl5pPr>
              <a:defRPr sz="1350">
                <a:latin typeface="+mn-lt"/>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D09B9DB7-380F-47A0-A135-996D368EA60D}"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E4662-9BFA-4FC5-8865-F371F1B8FCEA}" type="slidenum">
              <a:rPr lang="en-US" smtClean="0"/>
              <a:t>‹#›</a:t>
            </a:fld>
            <a:endParaRPr lang="en-US"/>
          </a:p>
        </p:txBody>
      </p:sp>
      <p:cxnSp>
        <p:nvCxnSpPr>
          <p:cNvPr id="8" name="Straight Connector 7"/>
          <p:cNvCxnSpPr/>
          <p:nvPr userDrawn="1"/>
        </p:nvCxnSpPr>
        <p:spPr>
          <a:xfrm>
            <a:off x="457200" y="1439912"/>
            <a:ext cx="8229600" cy="0"/>
          </a:xfrm>
          <a:prstGeom prst="line">
            <a:avLst/>
          </a:prstGeom>
          <a:ln w="12700" cmpd="sng">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1500" b="0">
                <a:solidFill>
                  <a:schemeClr val="tx2"/>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1500" b="0" kern="1200" dirty="0" smtClean="0">
                <a:solidFill>
                  <a:schemeClr val="tx2"/>
                </a:solidFill>
                <a:latin typeface="+mn-lt"/>
                <a:ea typeface="+mn-ea"/>
                <a:cs typeface="+mn-cs"/>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9B9DB7-380F-47A0-A135-996D368EA60D}" type="datetimeFigureOut">
              <a:rPr lang="en-US" smtClean="0"/>
              <a:t>8/26/2019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AE4662-9BFA-4FC5-8865-F371F1B8FCEA}" type="slidenum">
              <a:rPr lang="en-US" smtClean="0"/>
              <a:t>‹#›</a:t>
            </a:fld>
            <a:endParaRPr lang="en-US"/>
          </a:p>
        </p:txBody>
      </p:sp>
      <p:cxnSp>
        <p:nvCxnSpPr>
          <p:cNvPr id="11" name="Straight Connector 10"/>
          <p:cNvCxnSpPr/>
          <p:nvPr/>
        </p:nvCxnSpPr>
        <p:spPr>
          <a:xfrm rot="5400000">
            <a:off x="2217817" y="4045824"/>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ea typeface="DFKai-SB" panose="03000509000000000000" pitchFamily="65" charset="-120"/>
              </a:defRPr>
            </a:lvl1pPr>
          </a:lstStyle>
          <a:p>
            <a:r>
              <a:rPr lang="en-US" dirty="0"/>
              <a:t>Click to edit Master title style</a:t>
            </a:r>
          </a:p>
        </p:txBody>
      </p:sp>
      <p:sp>
        <p:nvSpPr>
          <p:cNvPr id="3" name="Date Placeholder 2"/>
          <p:cNvSpPr>
            <a:spLocks noGrp="1"/>
          </p:cNvSpPr>
          <p:nvPr>
            <p:ph type="dt" sz="half" idx="10"/>
          </p:nvPr>
        </p:nvSpPr>
        <p:spPr/>
        <p:txBody>
          <a:bodyPr/>
          <a:lstStyle/>
          <a:p>
            <a:fld id="{D09B9DB7-380F-47A0-A135-996D368EA60D}" type="datetimeFigureOut">
              <a:rPr lang="en-US" smtClean="0"/>
              <a:t>8/26/2019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AE4662-9BFA-4FC5-8865-F371F1B8FC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B9DB7-380F-47A0-A135-996D368EA60D}" type="datetimeFigureOut">
              <a:rPr lang="en-US" smtClean="0"/>
              <a:t>8/26/2019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AE4662-9BFA-4FC5-8865-F371F1B8FC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8"/>
            <a:ext cx="2139696" cy="4243615"/>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D09B9DB7-380F-47A0-A135-996D368EA60D}"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E4662-9BFA-4FC5-8865-F371F1B8FCEA}" type="slidenum">
              <a:rPr lang="en-US" smtClean="0"/>
              <a:t>‹#›</a:t>
            </a:fld>
            <a:endParaRPr lang="en-US"/>
          </a:p>
        </p:txBody>
      </p:sp>
      <p:cxnSp>
        <p:nvCxnSpPr>
          <p:cNvPr id="9" name="Straight Connector 8"/>
          <p:cNvCxnSpPr/>
          <p:nvPr/>
        </p:nvCxnSpPr>
        <p:spPr>
          <a:xfrm rot="5400000">
            <a:off x="-13116" y="3580209"/>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D09B9DB7-380F-47A0-A135-996D368EA60D}"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E4662-9BFA-4FC5-8865-F371F1B8FC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rgbClr val="126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900">
                <a:solidFill>
                  <a:srgbClr val="FFFFFF"/>
                </a:solidFill>
              </a:defRPr>
            </a:lvl1pPr>
          </a:lstStyle>
          <a:p>
            <a:fld id="{D09B9DB7-380F-47A0-A135-996D368EA60D}" type="datetimeFigureOut">
              <a:rPr lang="en-US" smtClean="0"/>
              <a:t>8/26/2019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9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050" b="1">
                <a:solidFill>
                  <a:srgbClr val="FFFFFF"/>
                </a:solidFill>
              </a:defRPr>
            </a:lvl1pPr>
          </a:lstStyle>
          <a:p>
            <a:fld id="{0CAE4662-9BFA-4FC5-8865-F371F1B8FCEA}" type="slidenum">
              <a:rPr lang="en-US" smtClean="0"/>
              <a:t>‹#›</a:t>
            </a:fld>
            <a:endParaRPr lang="en-US"/>
          </a:p>
        </p:txBody>
      </p:sp>
      <p:sp>
        <p:nvSpPr>
          <p:cNvPr id="9" name="Rectangle 8"/>
          <p:cNvSpPr/>
          <p:nvPr/>
        </p:nvSpPr>
        <p:spPr>
          <a:xfrm>
            <a:off x="0" y="6503736"/>
            <a:ext cx="9144000" cy="365760"/>
          </a:xfrm>
          <a:prstGeom prst="rect">
            <a:avLst/>
          </a:prstGeom>
          <a:solidFill>
            <a:srgbClr val="126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685783" rtl="0" eaLnBrk="1" latinLnBrk="0" hangingPunct="1">
        <a:spcBef>
          <a:spcPct val="0"/>
        </a:spcBef>
        <a:buNone/>
        <a:defRPr sz="3000" kern="1200" spc="-75" baseline="0">
          <a:solidFill>
            <a:schemeClr val="tx2"/>
          </a:solidFill>
          <a:latin typeface="Gill Sans"/>
          <a:ea typeface="+mj-ea"/>
          <a:cs typeface="+mj-cs"/>
        </a:defRPr>
      </a:lvl1pPr>
    </p:titleStyle>
    <p:bodyStyle>
      <a:lvl1pPr marL="137156" indent="-137156" algn="l" defTabSz="685783" rtl="0" eaLnBrk="1" latinLnBrk="0" hangingPunct="1">
        <a:spcBef>
          <a:spcPct val="20000"/>
        </a:spcBef>
        <a:buClr>
          <a:schemeClr val="accent1"/>
        </a:buClr>
        <a:buSzPct val="85000"/>
        <a:buFont typeface="Arial" pitchFamily="34" charset="0"/>
        <a:buChar char="•"/>
        <a:defRPr sz="1800" kern="1200">
          <a:solidFill>
            <a:schemeClr val="tx1"/>
          </a:solidFill>
          <a:latin typeface="Gill Sans"/>
          <a:ea typeface="+mn-ea"/>
          <a:cs typeface="+mn-cs"/>
        </a:defRPr>
      </a:lvl1pPr>
      <a:lvl2pPr marL="342892" indent="-137156" algn="l" defTabSz="685783" rtl="0" eaLnBrk="1" latinLnBrk="0" hangingPunct="1">
        <a:spcBef>
          <a:spcPct val="20000"/>
        </a:spcBef>
        <a:buClr>
          <a:schemeClr val="accent1"/>
        </a:buClr>
        <a:buSzPct val="85000"/>
        <a:buFont typeface="Arial" pitchFamily="34" charset="0"/>
        <a:buChar char="•"/>
        <a:defRPr sz="1500" kern="1200">
          <a:solidFill>
            <a:schemeClr val="tx1"/>
          </a:solidFill>
          <a:latin typeface="Gill Sans"/>
          <a:ea typeface="+mn-ea"/>
          <a:cs typeface="+mn-cs"/>
        </a:defRPr>
      </a:lvl2pPr>
      <a:lvl3pPr marL="548627" indent="-137156" algn="l" defTabSz="685783" rtl="0" eaLnBrk="1" latinLnBrk="0" hangingPunct="1">
        <a:spcBef>
          <a:spcPct val="20000"/>
        </a:spcBef>
        <a:buClr>
          <a:schemeClr val="accent1"/>
        </a:buClr>
        <a:buSzPct val="90000"/>
        <a:buFont typeface="Arial" pitchFamily="34" charset="0"/>
        <a:buChar char="•"/>
        <a:defRPr sz="1350" kern="1200">
          <a:solidFill>
            <a:schemeClr val="tx1"/>
          </a:solidFill>
          <a:latin typeface="Gill Sans"/>
          <a:ea typeface="+mn-ea"/>
          <a:cs typeface="+mn-cs"/>
        </a:defRPr>
      </a:lvl3pPr>
      <a:lvl4pPr marL="754361" indent="-137156" algn="l" defTabSz="685783" rtl="0" eaLnBrk="1" latinLnBrk="0" hangingPunct="1">
        <a:spcBef>
          <a:spcPct val="20000"/>
        </a:spcBef>
        <a:buClr>
          <a:schemeClr val="accent1"/>
        </a:buClr>
        <a:buFont typeface="Arial" pitchFamily="34" charset="0"/>
        <a:buChar char="•"/>
        <a:defRPr sz="1200" kern="1200">
          <a:solidFill>
            <a:schemeClr val="tx1"/>
          </a:solidFill>
          <a:latin typeface="Gill Sans"/>
          <a:ea typeface="+mn-ea"/>
          <a:cs typeface="+mn-cs"/>
        </a:defRPr>
      </a:lvl4pPr>
      <a:lvl5pPr marL="891518" indent="-102868" algn="l" defTabSz="685783" rtl="0" eaLnBrk="1" latinLnBrk="0" hangingPunct="1">
        <a:spcBef>
          <a:spcPct val="20000"/>
        </a:spcBef>
        <a:buClr>
          <a:schemeClr val="accent1"/>
        </a:buClr>
        <a:buSzPct val="100000"/>
        <a:buFont typeface="Arial" pitchFamily="34" charset="0"/>
        <a:buChar char="•"/>
        <a:defRPr sz="1050" kern="1200" baseline="0">
          <a:solidFill>
            <a:schemeClr val="tx1"/>
          </a:solidFill>
          <a:latin typeface="Gill Sans"/>
          <a:ea typeface="+mn-ea"/>
          <a:cs typeface="+mn-cs"/>
        </a:defRPr>
      </a:lvl5pPr>
      <a:lvl6pPr marL="1028675" indent="-137156" algn="l" defTabSz="685783"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6pPr>
      <a:lvl7pPr marL="1165831" indent="-137156" algn="l" defTabSz="685783"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7pPr>
      <a:lvl8pPr marL="1302988" indent="-137156" algn="l" defTabSz="685783"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8pPr>
      <a:lvl9pPr marL="1440144" indent="-137156" algn="l" defTabSz="685783"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catherine.webb@gcccd.ed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grossmont.edu/college-info/accreditation/default.aspx"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t>accreditation </a:t>
            </a:r>
            <a:r>
              <a:rPr lang="en-US" smtClean="0"/>
              <a:t>update</a:t>
            </a:r>
            <a:r>
              <a:rPr lang="en-US" dirty="0" smtClean="0"/>
              <a:t/>
            </a:r>
            <a:br>
              <a:rPr lang="en-US" dirty="0" smtClean="0"/>
            </a:br>
            <a:r>
              <a:rPr lang="en-US" dirty="0" smtClean="0"/>
              <a:t>Fall 2019 </a:t>
            </a:r>
            <a:endParaRPr lang="en-US" dirty="0"/>
          </a:p>
        </p:txBody>
      </p:sp>
      <p:sp>
        <p:nvSpPr>
          <p:cNvPr id="3" name="Subtitle 2"/>
          <p:cNvSpPr>
            <a:spLocks noGrp="1"/>
          </p:cNvSpPr>
          <p:nvPr>
            <p:ph type="subTitle" idx="1"/>
          </p:nvPr>
        </p:nvSpPr>
        <p:spPr>
          <a:xfrm>
            <a:off x="685800" y="3543300"/>
            <a:ext cx="7429500" cy="1485900"/>
          </a:xfrm>
        </p:spPr>
        <p:txBody>
          <a:bodyPr>
            <a:normAutofit/>
          </a:bodyPr>
          <a:lstStyle/>
          <a:p>
            <a:r>
              <a:rPr lang="en-US" dirty="0"/>
              <a:t>Preparing for the </a:t>
            </a:r>
            <a:r>
              <a:rPr lang="en-US" dirty="0" smtClean="0"/>
              <a:t>Site </a:t>
            </a:r>
            <a:r>
              <a:rPr lang="en-US" dirty="0"/>
              <a:t>Visit</a:t>
            </a:r>
            <a:br>
              <a:rPr lang="en-US" dirty="0"/>
            </a:br>
            <a:endParaRPr lang="en-US" dirty="0"/>
          </a:p>
          <a:p>
            <a:endParaRPr lang="en-US" dirty="0"/>
          </a:p>
          <a:p>
            <a:endParaRPr lang="en-US" sz="1275" dirty="0"/>
          </a:p>
        </p:txBody>
      </p:sp>
    </p:spTree>
    <p:extLst>
      <p:ext uri="{BB962C8B-B14F-4D97-AF65-F5344CB8AC3E}">
        <p14:creationId xmlns:p14="http://schemas.microsoft.com/office/powerpoint/2010/main" val="3396960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3712"/>
            <a:ext cx="8229600" cy="742950"/>
          </a:xfrm>
        </p:spPr>
        <p:txBody>
          <a:bodyPr/>
          <a:lstStyle/>
          <a:p>
            <a:pPr algn="ctr"/>
            <a:r>
              <a:rPr lang="en-US" dirty="0"/>
              <a:t>Meet the Evaluation Team</a:t>
            </a:r>
          </a:p>
        </p:txBody>
      </p:sp>
      <p:sp>
        <p:nvSpPr>
          <p:cNvPr id="5" name="Content Placeholder 4"/>
          <p:cNvSpPr>
            <a:spLocks noGrp="1"/>
          </p:cNvSpPr>
          <p:nvPr>
            <p:ph sz="half" idx="1"/>
          </p:nvPr>
        </p:nvSpPr>
        <p:spPr>
          <a:xfrm>
            <a:off x="457200" y="1828800"/>
            <a:ext cx="4343400" cy="4000500"/>
          </a:xfrm>
        </p:spPr>
        <p:txBody>
          <a:bodyPr>
            <a:normAutofit fontScale="55000" lnSpcReduction="20000"/>
          </a:bodyPr>
          <a:lstStyle/>
          <a:p>
            <a:pPr marL="0" indent="0" algn="ctr">
              <a:buNone/>
            </a:pPr>
            <a:r>
              <a:rPr lang="en-US" sz="3300" b="1" dirty="0"/>
              <a:t>Dr. Marie </a:t>
            </a:r>
            <a:r>
              <a:rPr lang="en-US" sz="3300" b="1" dirty="0" err="1"/>
              <a:t>Bruley</a:t>
            </a:r>
            <a:endParaRPr lang="en-US" sz="3300" b="1" dirty="0"/>
          </a:p>
          <a:p>
            <a:pPr marL="0" indent="0" algn="ctr">
              <a:buNone/>
            </a:pPr>
            <a:r>
              <a:rPr lang="en-US" dirty="0"/>
              <a:t>Professor of Mathematics</a:t>
            </a:r>
          </a:p>
          <a:p>
            <a:pPr marL="0" indent="0" algn="ctr">
              <a:buNone/>
            </a:pPr>
            <a:r>
              <a:rPr lang="en-US" dirty="0"/>
              <a:t>Merced College</a:t>
            </a:r>
          </a:p>
          <a:p>
            <a:pPr marL="0" indent="0" algn="ctr">
              <a:buNone/>
            </a:pPr>
            <a:endParaRPr lang="en-US" dirty="0"/>
          </a:p>
          <a:p>
            <a:pPr marL="0" indent="0" algn="ctr">
              <a:buNone/>
            </a:pPr>
            <a:r>
              <a:rPr lang="en-US" sz="3300" b="1" dirty="0"/>
              <a:t>Dr. Oscar </a:t>
            </a:r>
            <a:r>
              <a:rPr lang="en-US" sz="3300" b="1" dirty="0" err="1"/>
              <a:t>Cobian</a:t>
            </a:r>
            <a:endParaRPr lang="en-US" sz="3300" b="1" dirty="0"/>
          </a:p>
          <a:p>
            <a:pPr marL="0" indent="0" algn="ctr">
              <a:buNone/>
            </a:pPr>
            <a:r>
              <a:rPr lang="en-US" dirty="0"/>
              <a:t>Vice President, Student Services</a:t>
            </a:r>
          </a:p>
          <a:p>
            <a:pPr marL="0" indent="0" algn="ctr">
              <a:buNone/>
            </a:pPr>
            <a:r>
              <a:rPr lang="en-US" dirty="0"/>
              <a:t>Oxnard College</a:t>
            </a:r>
          </a:p>
          <a:p>
            <a:pPr marL="0" indent="0" algn="ctr">
              <a:buNone/>
            </a:pPr>
            <a:endParaRPr lang="en-US" dirty="0"/>
          </a:p>
          <a:p>
            <a:pPr marL="0" indent="0" algn="ctr">
              <a:buNone/>
            </a:pPr>
            <a:r>
              <a:rPr lang="en-US" sz="3300" b="1" dirty="0"/>
              <a:t>Mr. Mark </a:t>
            </a:r>
            <a:r>
              <a:rPr lang="en-US" sz="3300" b="1" dirty="0" err="1"/>
              <a:t>Greenhalgh</a:t>
            </a:r>
            <a:endParaRPr lang="en-US" sz="3300" b="1" dirty="0"/>
          </a:p>
          <a:p>
            <a:pPr marL="0" indent="0" algn="ctr">
              <a:buNone/>
            </a:pPr>
            <a:r>
              <a:rPr lang="en-US" dirty="0"/>
              <a:t>Dean, Mathematics and Computer Science</a:t>
            </a:r>
          </a:p>
          <a:p>
            <a:pPr marL="0" indent="0" algn="ctr">
              <a:buNone/>
            </a:pPr>
            <a:r>
              <a:rPr lang="en-US" dirty="0"/>
              <a:t>Fullerton College</a:t>
            </a:r>
          </a:p>
          <a:p>
            <a:pPr marL="0" indent="0" algn="ctr">
              <a:buNone/>
            </a:pPr>
            <a:endParaRPr lang="en-US" dirty="0"/>
          </a:p>
          <a:p>
            <a:pPr marL="0" indent="0" algn="ctr">
              <a:buNone/>
            </a:pPr>
            <a:r>
              <a:rPr lang="en-US" sz="3300" b="1" dirty="0"/>
              <a:t>Dr. Kim Morrison</a:t>
            </a:r>
          </a:p>
          <a:p>
            <a:pPr marL="0" indent="0" algn="ctr">
              <a:buNone/>
            </a:pPr>
            <a:r>
              <a:rPr lang="en-US" dirty="0"/>
              <a:t>Library Coordinator / Information Literacy and Outreach Librarian</a:t>
            </a:r>
          </a:p>
          <a:p>
            <a:pPr marL="0" indent="0" algn="ctr">
              <a:buNone/>
            </a:pPr>
            <a:r>
              <a:rPr lang="en-US" dirty="0"/>
              <a:t>Chabot College</a:t>
            </a:r>
          </a:p>
          <a:p>
            <a:pPr marL="0" indent="0" algn="ctr">
              <a:buNone/>
            </a:pPr>
            <a:endParaRPr lang="en-US" dirty="0"/>
          </a:p>
          <a:p>
            <a:pPr marL="0" indent="0" algn="ctr">
              <a:buNone/>
            </a:pPr>
            <a:r>
              <a:rPr lang="en-US" sz="3300" b="1" dirty="0"/>
              <a:t>Dr. Molly </a:t>
            </a:r>
            <a:r>
              <a:rPr lang="en-US" sz="3300" b="1" dirty="0" err="1"/>
              <a:t>Senecal</a:t>
            </a:r>
            <a:endParaRPr lang="en-US" sz="3300" b="1" dirty="0"/>
          </a:p>
          <a:p>
            <a:pPr marL="0" indent="0" algn="ctr">
              <a:buNone/>
            </a:pPr>
            <a:r>
              <a:rPr lang="en-US" dirty="0"/>
              <a:t>Dean, Planning and Research</a:t>
            </a:r>
          </a:p>
          <a:p>
            <a:pPr marL="0" indent="0" algn="ctr">
              <a:buNone/>
            </a:pPr>
            <a:r>
              <a:rPr lang="en-US" dirty="0"/>
              <a:t>Folsom Lake College</a:t>
            </a:r>
          </a:p>
          <a:p>
            <a:pPr marL="0" indent="0" algn="ctr">
              <a:buNone/>
            </a:pPr>
            <a:endParaRPr lang="en-US" dirty="0"/>
          </a:p>
          <a:p>
            <a:pPr marL="0" indent="0" algn="ctr">
              <a:buNone/>
            </a:pPr>
            <a:endParaRPr lang="en-US" dirty="0"/>
          </a:p>
        </p:txBody>
      </p:sp>
      <p:sp>
        <p:nvSpPr>
          <p:cNvPr id="6" name="Content Placeholder 5"/>
          <p:cNvSpPr>
            <a:spLocks noGrp="1"/>
          </p:cNvSpPr>
          <p:nvPr>
            <p:ph sz="half" idx="2"/>
          </p:nvPr>
        </p:nvSpPr>
        <p:spPr>
          <a:xfrm>
            <a:off x="4648200" y="1828800"/>
            <a:ext cx="4038600" cy="4000500"/>
          </a:xfrm>
        </p:spPr>
        <p:txBody>
          <a:bodyPr>
            <a:normAutofit fontScale="55000" lnSpcReduction="20000"/>
          </a:bodyPr>
          <a:lstStyle/>
          <a:p>
            <a:pPr marL="0" indent="0" algn="ctr">
              <a:buNone/>
            </a:pPr>
            <a:r>
              <a:rPr lang="en-US" sz="3300" b="1" dirty="0"/>
              <a:t>Dr. Robert Curry</a:t>
            </a:r>
          </a:p>
          <a:p>
            <a:pPr marL="0" indent="0" algn="ctr">
              <a:buNone/>
            </a:pPr>
            <a:r>
              <a:rPr lang="en-US" dirty="0"/>
              <a:t>Associate Superintendent / Vice President, Academic Affairs</a:t>
            </a:r>
          </a:p>
          <a:p>
            <a:pPr marL="0" indent="0" algn="ctr">
              <a:buNone/>
            </a:pPr>
            <a:r>
              <a:rPr lang="en-US" dirty="0"/>
              <a:t>Allan Hancock College</a:t>
            </a:r>
          </a:p>
          <a:p>
            <a:pPr marL="0" indent="0" algn="ctr">
              <a:buNone/>
            </a:pPr>
            <a:endParaRPr lang="en-US" dirty="0"/>
          </a:p>
          <a:p>
            <a:pPr marL="0" indent="0" algn="ctr">
              <a:buNone/>
            </a:pPr>
            <a:r>
              <a:rPr lang="en-US" sz="3300" b="1" dirty="0"/>
              <a:t>Mr. Kelly </a:t>
            </a:r>
            <a:r>
              <a:rPr lang="en-US" sz="3300" b="1" dirty="0" err="1"/>
              <a:t>Enos</a:t>
            </a:r>
            <a:endParaRPr lang="en-US" sz="3300" b="1" dirty="0"/>
          </a:p>
          <a:p>
            <a:pPr marL="0" indent="0" algn="ctr">
              <a:buNone/>
            </a:pPr>
            <a:r>
              <a:rPr lang="en-US" dirty="0"/>
              <a:t>Professor of Criminal Justice</a:t>
            </a:r>
          </a:p>
          <a:p>
            <a:pPr marL="0" indent="0" algn="ctr">
              <a:buNone/>
            </a:pPr>
            <a:r>
              <a:rPr lang="en-US" dirty="0"/>
              <a:t>Los Angeles Mission College</a:t>
            </a:r>
          </a:p>
          <a:p>
            <a:pPr marL="0" indent="0" algn="ctr">
              <a:buNone/>
            </a:pPr>
            <a:endParaRPr lang="en-US" dirty="0"/>
          </a:p>
          <a:p>
            <a:pPr marL="0" indent="0" algn="ctr">
              <a:buNone/>
            </a:pPr>
            <a:r>
              <a:rPr lang="en-US" sz="3300" b="1" dirty="0"/>
              <a:t>Mr. Mark Lane</a:t>
            </a:r>
          </a:p>
          <a:p>
            <a:pPr marL="0" indent="0" algn="ctr">
              <a:buNone/>
            </a:pPr>
            <a:r>
              <a:rPr lang="en-US" dirty="0"/>
              <a:t>Vice Chancellor of Administrative Services</a:t>
            </a:r>
          </a:p>
          <a:p>
            <a:pPr marL="0" indent="0" algn="ctr">
              <a:buNone/>
            </a:pPr>
            <a:r>
              <a:rPr lang="en-US" dirty="0"/>
              <a:t>Leeward Community College (HI)</a:t>
            </a:r>
          </a:p>
          <a:p>
            <a:pPr marL="0" indent="0" algn="ctr">
              <a:buNone/>
            </a:pPr>
            <a:endParaRPr lang="en-US" dirty="0"/>
          </a:p>
          <a:p>
            <a:pPr marL="0" indent="0" algn="ctr">
              <a:buNone/>
            </a:pPr>
            <a:r>
              <a:rPr lang="en-US" sz="3300" b="1" dirty="0">
                <a:solidFill>
                  <a:prstClr val="black"/>
                </a:solidFill>
              </a:rPr>
              <a:t>Dr. Reagan </a:t>
            </a:r>
            <a:r>
              <a:rPr lang="en-US" sz="3300" b="1" dirty="0" err="1">
                <a:solidFill>
                  <a:prstClr val="black"/>
                </a:solidFill>
              </a:rPr>
              <a:t>Romali</a:t>
            </a:r>
            <a:endParaRPr lang="en-US" sz="3300" b="1" dirty="0">
              <a:solidFill>
                <a:prstClr val="black"/>
              </a:solidFill>
            </a:endParaRPr>
          </a:p>
          <a:p>
            <a:pPr marL="0" indent="0" algn="ctr">
              <a:buNone/>
            </a:pPr>
            <a:r>
              <a:rPr lang="en-US" dirty="0">
                <a:solidFill>
                  <a:prstClr val="black"/>
                </a:solidFill>
              </a:rPr>
              <a:t>Superintendent / President</a:t>
            </a:r>
          </a:p>
          <a:p>
            <a:pPr marL="0" indent="0" algn="ctr">
              <a:buNone/>
            </a:pPr>
            <a:r>
              <a:rPr lang="en-US" dirty="0">
                <a:solidFill>
                  <a:prstClr val="black"/>
                </a:solidFill>
              </a:rPr>
              <a:t>Long Beach City College</a:t>
            </a:r>
          </a:p>
          <a:p>
            <a:pPr marL="0" indent="0">
              <a:buNone/>
            </a:pPr>
            <a:endParaRPr lang="en-US" dirty="0"/>
          </a:p>
          <a:p>
            <a:pPr marL="0" indent="0" algn="ctr">
              <a:buNone/>
            </a:pPr>
            <a:endParaRPr lang="en-US" dirty="0">
              <a:solidFill>
                <a:prstClr val="black"/>
              </a:solidFill>
            </a:endParaRPr>
          </a:p>
          <a:p>
            <a:pPr marL="0" indent="0">
              <a:buNone/>
            </a:pPr>
            <a:endParaRPr lang="en-US" dirty="0"/>
          </a:p>
        </p:txBody>
      </p:sp>
    </p:spTree>
    <p:extLst>
      <p:ext uri="{BB962C8B-B14F-4D97-AF65-F5344CB8AC3E}">
        <p14:creationId xmlns:p14="http://schemas.microsoft.com/office/powerpoint/2010/main" val="3127819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0" y="1085850"/>
            <a:ext cx="9144000" cy="4629150"/>
          </a:xfrm>
        </p:spPr>
        <p:txBody>
          <a:bodyPr anchor="ctr"/>
          <a:lstStyle/>
          <a:p>
            <a:pPr marL="0" indent="0">
              <a:buNone/>
            </a:pPr>
            <a:endParaRPr lang="en-US" dirty="0"/>
          </a:p>
          <a:p>
            <a:pPr marL="0" indent="0" algn="ctr">
              <a:buNone/>
            </a:pPr>
            <a:r>
              <a:rPr lang="en-US" sz="3600" dirty="0">
                <a:latin typeface="+mn-lt"/>
              </a:rPr>
              <a:t>What </a:t>
            </a:r>
            <a:r>
              <a:rPr lang="en-US" sz="3600" dirty="0" smtClean="0">
                <a:latin typeface="+mn-lt"/>
              </a:rPr>
              <a:t>will the team do while they’re here?</a:t>
            </a:r>
            <a:endParaRPr lang="en-US" sz="3600" dirty="0">
              <a:latin typeface="+mn-lt"/>
            </a:endParaRPr>
          </a:p>
        </p:txBody>
      </p:sp>
    </p:spTree>
    <p:extLst>
      <p:ext uri="{BB962C8B-B14F-4D97-AF65-F5344CB8AC3E}">
        <p14:creationId xmlns:p14="http://schemas.microsoft.com/office/powerpoint/2010/main" val="4291715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a:t>Visit Week Overview</a:t>
            </a:r>
          </a:p>
        </p:txBody>
      </p:sp>
      <p:sp>
        <p:nvSpPr>
          <p:cNvPr id="5" name="Content Placeholder 4"/>
          <p:cNvSpPr>
            <a:spLocks noGrp="1"/>
          </p:cNvSpPr>
          <p:nvPr>
            <p:ph idx="1"/>
          </p:nvPr>
        </p:nvSpPr>
        <p:spPr>
          <a:xfrm>
            <a:off x="457200" y="1828800"/>
            <a:ext cx="8229600" cy="4191000"/>
          </a:xfrm>
        </p:spPr>
        <p:txBody>
          <a:bodyPr>
            <a:normAutofit/>
          </a:bodyPr>
          <a:lstStyle/>
          <a:p>
            <a:pPr marL="0" indent="0">
              <a:buNone/>
            </a:pPr>
            <a:r>
              <a:rPr lang="en-US" sz="2400" b="1" dirty="0"/>
              <a:t>Monday, Sept 30</a:t>
            </a:r>
          </a:p>
          <a:p>
            <a:pPr lvl="1">
              <a:spcBef>
                <a:spcPts val="450"/>
              </a:spcBef>
            </a:pPr>
            <a:r>
              <a:rPr lang="en-US" sz="1800" dirty="0"/>
              <a:t>Team arrives on campus and begins to get oriented</a:t>
            </a:r>
          </a:p>
          <a:p>
            <a:pPr lvl="1">
              <a:spcBef>
                <a:spcPts val="450"/>
              </a:spcBef>
            </a:pPr>
            <a:r>
              <a:rPr lang="en-US" sz="1800" dirty="0"/>
              <a:t>Team members conduct interviews with District Services personnel</a:t>
            </a:r>
            <a:endParaRPr lang="en-US" sz="1800" b="1" dirty="0"/>
          </a:p>
          <a:p>
            <a:pPr marL="0" indent="0">
              <a:spcBef>
                <a:spcPts val="1350"/>
              </a:spcBef>
              <a:buNone/>
            </a:pPr>
            <a:r>
              <a:rPr lang="en-US" sz="2400" b="1" dirty="0"/>
              <a:t>Tuesday, Oct 1 &amp; Wednesday, Oct 2</a:t>
            </a:r>
          </a:p>
          <a:p>
            <a:pPr lvl="1">
              <a:spcBef>
                <a:spcPts val="450"/>
              </a:spcBef>
            </a:pPr>
            <a:r>
              <a:rPr lang="en-US" sz="1800" dirty="0"/>
              <a:t>Team members conduct interviews</a:t>
            </a:r>
          </a:p>
          <a:p>
            <a:pPr lvl="1">
              <a:spcBef>
                <a:spcPts val="450"/>
              </a:spcBef>
            </a:pPr>
            <a:r>
              <a:rPr lang="en-US" sz="1800" dirty="0"/>
              <a:t>Open forums with the team for faculty and staff</a:t>
            </a:r>
          </a:p>
          <a:p>
            <a:pPr lvl="1">
              <a:spcBef>
                <a:spcPts val="450"/>
              </a:spcBef>
            </a:pPr>
            <a:r>
              <a:rPr lang="en-US" sz="1800" dirty="0"/>
              <a:t>Team continues work on their report during the day and throughout the evening</a:t>
            </a:r>
          </a:p>
          <a:p>
            <a:pPr marL="0" indent="0">
              <a:spcBef>
                <a:spcPts val="1350"/>
              </a:spcBef>
              <a:buNone/>
            </a:pPr>
            <a:r>
              <a:rPr lang="en-US" sz="2400" b="1" dirty="0"/>
              <a:t>Thursday, Oct 3</a:t>
            </a:r>
          </a:p>
          <a:p>
            <a:pPr lvl="1">
              <a:spcBef>
                <a:spcPts val="450"/>
              </a:spcBef>
            </a:pPr>
            <a:r>
              <a:rPr lang="en-US" sz="1800" dirty="0"/>
              <a:t>Exit Report Forum with the Team at 1:00pm</a:t>
            </a:r>
          </a:p>
          <a:p>
            <a:pPr lvl="1">
              <a:spcBef>
                <a:spcPts val="450"/>
              </a:spcBef>
            </a:pPr>
            <a:r>
              <a:rPr lang="en-US" sz="1800" dirty="0"/>
              <a:t>Team departs immediately after the Exit Report </a:t>
            </a:r>
            <a:endParaRPr lang="en-US" sz="1800" b="1" i="1" dirty="0"/>
          </a:p>
        </p:txBody>
      </p:sp>
    </p:spTree>
    <p:extLst>
      <p:ext uri="{BB962C8B-B14F-4D97-AF65-F5344CB8AC3E}">
        <p14:creationId xmlns:p14="http://schemas.microsoft.com/office/powerpoint/2010/main" val="124259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828800"/>
            <a:ext cx="8229600" cy="3544844"/>
          </a:xfrm>
        </p:spPr>
        <p:txBody>
          <a:bodyPr>
            <a:normAutofit/>
          </a:bodyPr>
          <a:lstStyle/>
          <a:p>
            <a:pPr marL="0" indent="0">
              <a:buNone/>
            </a:pPr>
            <a:endParaRPr lang="en-US" sz="2100" b="1" dirty="0"/>
          </a:p>
          <a:p>
            <a:pPr marL="0" indent="0">
              <a:buNone/>
            </a:pPr>
            <a:r>
              <a:rPr lang="en-US" sz="2400" b="1" dirty="0"/>
              <a:t>Team members </a:t>
            </a:r>
            <a:r>
              <a:rPr lang="en-US" sz="2400" b="1" i="1" dirty="0"/>
              <a:t>will </a:t>
            </a:r>
            <a:endParaRPr lang="en-US" sz="2400" dirty="0"/>
          </a:p>
          <a:p>
            <a:r>
              <a:rPr lang="en-US" dirty="0" smtClean="0"/>
              <a:t>As to interview Grossmont College personnel, based on function and role</a:t>
            </a:r>
            <a:r>
              <a:rPr lang="en-US" dirty="0"/>
              <a:t/>
            </a:r>
            <a:br>
              <a:rPr lang="en-US" dirty="0"/>
            </a:br>
            <a:r>
              <a:rPr lang="en-US" dirty="0"/>
              <a:t>E.g.,  “Academic Affairs deans,” “the DE team,” “Student Services front counter staff”</a:t>
            </a:r>
          </a:p>
          <a:p>
            <a:pPr marL="0" indent="0">
              <a:buNone/>
            </a:pPr>
            <a:endParaRPr lang="en-US" b="1" dirty="0"/>
          </a:p>
          <a:p>
            <a:pPr marL="0" indent="0">
              <a:buNone/>
            </a:pPr>
            <a:r>
              <a:rPr lang="en-US" sz="2400" b="1" dirty="0"/>
              <a:t>Team members </a:t>
            </a:r>
            <a:r>
              <a:rPr lang="en-US" sz="2400" b="1" i="1" dirty="0"/>
              <a:t>might </a:t>
            </a:r>
            <a:endParaRPr lang="en-US" sz="2400" dirty="0"/>
          </a:p>
          <a:p>
            <a:r>
              <a:rPr lang="en-US" dirty="0"/>
              <a:t>Ask to sit in on a </a:t>
            </a:r>
            <a:r>
              <a:rPr lang="en-US" dirty="0" smtClean="0"/>
              <a:t>class</a:t>
            </a:r>
            <a:endParaRPr lang="en-US" dirty="0"/>
          </a:p>
          <a:p>
            <a:r>
              <a:rPr lang="en-US" dirty="0"/>
              <a:t>Ask to observe a committee </a:t>
            </a:r>
            <a:r>
              <a:rPr lang="en-US" dirty="0" smtClean="0"/>
              <a:t>meeting</a:t>
            </a:r>
            <a:endParaRPr lang="en-US" dirty="0"/>
          </a:p>
        </p:txBody>
      </p:sp>
      <p:sp>
        <p:nvSpPr>
          <p:cNvPr id="8" name="Title 1"/>
          <p:cNvSpPr>
            <a:spLocks noGrp="1"/>
          </p:cNvSpPr>
          <p:nvPr>
            <p:ph type="title"/>
          </p:nvPr>
        </p:nvSpPr>
        <p:spPr>
          <a:xfrm>
            <a:off x="457200" y="646176"/>
            <a:ext cx="8229600" cy="857250"/>
          </a:xfrm>
        </p:spPr>
        <p:txBody>
          <a:bodyPr>
            <a:normAutofit/>
          </a:bodyPr>
          <a:lstStyle/>
          <a:p>
            <a:pPr algn="ctr"/>
            <a:r>
              <a:rPr lang="en-US" dirty="0"/>
              <a:t>During</a:t>
            </a:r>
            <a:r>
              <a:rPr lang="en-US" sz="2700" dirty="0"/>
              <a:t> </a:t>
            </a:r>
            <a:r>
              <a:rPr lang="en-US" dirty="0"/>
              <a:t>the Visit</a:t>
            </a:r>
          </a:p>
        </p:txBody>
      </p:sp>
    </p:spTree>
    <p:extLst>
      <p:ext uri="{BB962C8B-B14F-4D97-AF65-F5344CB8AC3E}">
        <p14:creationId xmlns:p14="http://schemas.microsoft.com/office/powerpoint/2010/main" val="422696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0" y="1085850"/>
            <a:ext cx="9144000" cy="4629150"/>
          </a:xfrm>
        </p:spPr>
        <p:txBody>
          <a:bodyPr anchor="ctr"/>
          <a:lstStyle/>
          <a:p>
            <a:pPr marL="0" indent="0">
              <a:buNone/>
            </a:pPr>
            <a:endParaRPr lang="en-US" dirty="0"/>
          </a:p>
          <a:p>
            <a:pPr marL="0" indent="0" algn="ctr">
              <a:buNone/>
            </a:pPr>
            <a:r>
              <a:rPr lang="en-US" sz="3600" dirty="0">
                <a:latin typeface="+mn-lt"/>
              </a:rPr>
              <a:t>What </a:t>
            </a:r>
            <a:r>
              <a:rPr lang="en-US" sz="3600" dirty="0" smtClean="0">
                <a:latin typeface="+mn-lt"/>
              </a:rPr>
              <a:t>should we do while the team is here?</a:t>
            </a:r>
            <a:endParaRPr lang="en-US" sz="3600" dirty="0">
              <a:latin typeface="+mn-lt"/>
            </a:endParaRPr>
          </a:p>
        </p:txBody>
      </p:sp>
    </p:spTree>
    <p:extLst>
      <p:ext uri="{BB962C8B-B14F-4D97-AF65-F5344CB8AC3E}">
        <p14:creationId xmlns:p14="http://schemas.microsoft.com/office/powerpoint/2010/main" val="3619034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343400"/>
          </a:xfrm>
        </p:spPr>
        <p:txBody>
          <a:bodyPr>
            <a:normAutofit/>
          </a:bodyPr>
          <a:lstStyle/>
          <a:p>
            <a:pPr marL="0" indent="0">
              <a:buNone/>
            </a:pPr>
            <a:endParaRPr lang="en-US" sz="1950" b="1" dirty="0"/>
          </a:p>
          <a:p>
            <a:pPr marL="0" indent="0">
              <a:buNone/>
            </a:pPr>
            <a:r>
              <a:rPr lang="en-US" sz="2400" b="1" dirty="0"/>
              <a:t>Before the visit, take time to review:</a:t>
            </a:r>
          </a:p>
          <a:p>
            <a:r>
              <a:rPr lang="en-US" dirty="0"/>
              <a:t>The basics of accreditation process</a:t>
            </a:r>
          </a:p>
          <a:p>
            <a:r>
              <a:rPr lang="en-US" dirty="0"/>
              <a:t>Standards most closely related to your area of responsibility</a:t>
            </a:r>
          </a:p>
          <a:p>
            <a:r>
              <a:rPr lang="en-US" dirty="0"/>
              <a:t>Accomplishments in your </a:t>
            </a:r>
            <a:r>
              <a:rPr lang="en-US" dirty="0" smtClean="0"/>
              <a:t>area</a:t>
            </a:r>
            <a:r>
              <a:rPr lang="mr-IN" dirty="0" smtClean="0"/>
              <a:t>–</a:t>
            </a:r>
            <a:r>
              <a:rPr lang="en-US" dirty="0" smtClean="0"/>
              <a:t> </a:t>
            </a:r>
            <a:r>
              <a:rPr lang="en-US" dirty="0"/>
              <a:t>what are you most proud of?</a:t>
            </a:r>
            <a:endParaRPr lang="en-US" i="1" dirty="0"/>
          </a:p>
          <a:p>
            <a:pPr marL="0" indent="0">
              <a:buNone/>
            </a:pPr>
            <a:endParaRPr lang="en-US" sz="2000" dirty="0"/>
          </a:p>
          <a:p>
            <a:pPr marL="0" indent="0">
              <a:buNone/>
            </a:pPr>
            <a:r>
              <a:rPr lang="en-US" sz="2400" b="1" dirty="0"/>
              <a:t>During the visit:</a:t>
            </a:r>
          </a:p>
          <a:p>
            <a:r>
              <a:rPr lang="en-US" dirty="0"/>
              <a:t>Relax! Extend hospitality to team members whenever you see them </a:t>
            </a:r>
          </a:p>
          <a:p>
            <a:r>
              <a:rPr lang="en-US" dirty="0"/>
              <a:t>Attend open forums with the team if at all possible</a:t>
            </a:r>
          </a:p>
          <a:p>
            <a:r>
              <a:rPr lang="en-US" dirty="0"/>
              <a:t>If a team member asks you for any additional </a:t>
            </a:r>
            <a:r>
              <a:rPr lang="en-US" dirty="0" smtClean="0"/>
              <a:t>evidence, please:</a:t>
            </a:r>
          </a:p>
          <a:p>
            <a:pPr lvl="1"/>
            <a:r>
              <a:rPr lang="en-US" dirty="0" smtClean="0"/>
              <a:t>Refer them to Grossmont’s Accreditation Liaison Officer (Catherine Webb)</a:t>
            </a:r>
          </a:p>
          <a:p>
            <a:pPr lvl="1"/>
            <a:r>
              <a:rPr lang="en-US" dirty="0" smtClean="0"/>
              <a:t>Contact Catherine ASAP, at </a:t>
            </a:r>
            <a:r>
              <a:rPr lang="en-US" dirty="0" smtClean="0">
                <a:hlinkClick r:id="rId3"/>
              </a:rPr>
              <a:t>catherine.webb@gcccd.edu</a:t>
            </a:r>
            <a:r>
              <a:rPr lang="en-US" dirty="0" smtClean="0"/>
              <a:t> </a:t>
            </a:r>
            <a:r>
              <a:rPr lang="en-US" dirty="0"/>
              <a:t>or </a:t>
            </a:r>
            <a:r>
              <a:rPr lang="en-US" dirty="0" smtClean="0"/>
              <a:t>x7462 </a:t>
            </a:r>
          </a:p>
        </p:txBody>
      </p:sp>
      <p:sp>
        <p:nvSpPr>
          <p:cNvPr id="8" name="Title 1"/>
          <p:cNvSpPr>
            <a:spLocks noGrp="1"/>
          </p:cNvSpPr>
          <p:nvPr>
            <p:ph type="title"/>
          </p:nvPr>
        </p:nvSpPr>
        <p:spPr>
          <a:xfrm>
            <a:off x="457200" y="646176"/>
            <a:ext cx="8229600" cy="857250"/>
          </a:xfrm>
        </p:spPr>
        <p:txBody>
          <a:bodyPr/>
          <a:lstStyle/>
          <a:p>
            <a:pPr algn="ctr"/>
            <a:r>
              <a:rPr lang="en-US" dirty="0" smtClean="0"/>
              <a:t>During the Visit</a:t>
            </a:r>
            <a:endParaRPr lang="en-US" dirty="0"/>
          </a:p>
        </p:txBody>
      </p:sp>
    </p:spTree>
    <p:extLst>
      <p:ext uri="{BB962C8B-B14F-4D97-AF65-F5344CB8AC3E}">
        <p14:creationId xmlns:p14="http://schemas.microsoft.com/office/powerpoint/2010/main" val="370698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752600"/>
            <a:ext cx="8229600" cy="3544844"/>
          </a:xfrm>
        </p:spPr>
        <p:txBody>
          <a:bodyPr>
            <a:normAutofit/>
          </a:bodyPr>
          <a:lstStyle/>
          <a:p>
            <a:pPr marL="0" indent="0">
              <a:buNone/>
            </a:pPr>
            <a:r>
              <a:rPr lang="en-US" sz="2400" b="1" dirty="0"/>
              <a:t>Everyone</a:t>
            </a:r>
            <a:r>
              <a:rPr lang="en-US" sz="2400" dirty="0"/>
              <a:t> is encouraged to attend: </a:t>
            </a:r>
          </a:p>
          <a:p>
            <a:endParaRPr lang="en-US" dirty="0"/>
          </a:p>
          <a:p>
            <a:r>
              <a:rPr lang="en-US" sz="2400" b="1" dirty="0"/>
              <a:t>Open forums with members of the team</a:t>
            </a:r>
          </a:p>
          <a:p>
            <a:pPr lvl="1"/>
            <a:r>
              <a:rPr lang="en-US" sz="1800" dirty="0"/>
              <a:t>Tuesday, Oct 1: 		</a:t>
            </a:r>
            <a:r>
              <a:rPr lang="en-US" sz="1800" dirty="0" smtClean="0"/>
              <a:t>	10:00am </a:t>
            </a:r>
            <a:r>
              <a:rPr lang="mr-IN" sz="1800" dirty="0"/>
              <a:t>–</a:t>
            </a:r>
            <a:r>
              <a:rPr lang="en-US" sz="1800" dirty="0"/>
              <a:t> 11:00am, </a:t>
            </a:r>
            <a:r>
              <a:rPr lang="en-US" sz="1800" dirty="0" smtClean="0"/>
              <a:t>H&amp;S Lobby (2</a:t>
            </a:r>
            <a:r>
              <a:rPr lang="en-US" sz="1800" baseline="30000" dirty="0" smtClean="0"/>
              <a:t>nd</a:t>
            </a:r>
            <a:r>
              <a:rPr lang="en-US" sz="1800" dirty="0" smtClean="0"/>
              <a:t> Floor)</a:t>
            </a:r>
            <a:endParaRPr lang="en-US" sz="1800" dirty="0"/>
          </a:p>
          <a:p>
            <a:pPr lvl="1"/>
            <a:r>
              <a:rPr lang="en-US" sz="1800" dirty="0"/>
              <a:t>Wednesday, Oct 2:		1:30pm </a:t>
            </a:r>
            <a:r>
              <a:rPr lang="mr-IN" sz="1800" dirty="0"/>
              <a:t>–</a:t>
            </a:r>
            <a:r>
              <a:rPr lang="en-US" sz="1800" dirty="0"/>
              <a:t> 2:30pm, </a:t>
            </a:r>
            <a:r>
              <a:rPr lang="en-US" sz="1800" dirty="0" smtClean="0"/>
              <a:t>H&amp;S </a:t>
            </a:r>
            <a:r>
              <a:rPr lang="en-US" sz="1800" dirty="0"/>
              <a:t>Lobby (2</a:t>
            </a:r>
            <a:r>
              <a:rPr lang="en-US" sz="1800" baseline="30000" dirty="0"/>
              <a:t>nd</a:t>
            </a:r>
            <a:r>
              <a:rPr lang="en-US" sz="1800" dirty="0"/>
              <a:t> Floor)</a:t>
            </a:r>
          </a:p>
          <a:p>
            <a:pPr lvl="1"/>
            <a:endParaRPr lang="en-US" sz="1800" b="1" dirty="0"/>
          </a:p>
          <a:p>
            <a:r>
              <a:rPr lang="en-US" sz="2400" b="1" dirty="0" smtClean="0"/>
              <a:t>Exit </a:t>
            </a:r>
            <a:r>
              <a:rPr lang="en-US" sz="2400" b="1" dirty="0"/>
              <a:t>Report Forum with the team</a:t>
            </a:r>
          </a:p>
          <a:p>
            <a:pPr lvl="1"/>
            <a:r>
              <a:rPr lang="en-US" sz="1800" dirty="0"/>
              <a:t>Thursday, Oct 3:		</a:t>
            </a:r>
            <a:r>
              <a:rPr lang="en-US" sz="1800" b="1" dirty="0"/>
              <a:t> </a:t>
            </a:r>
            <a:r>
              <a:rPr lang="en-US" sz="1800" b="1" dirty="0" smtClean="0"/>
              <a:t>	</a:t>
            </a:r>
            <a:r>
              <a:rPr lang="en-US" sz="1800" dirty="0" smtClean="0"/>
              <a:t>1:00 </a:t>
            </a:r>
            <a:r>
              <a:rPr lang="mr-IN" sz="1800" dirty="0"/>
              <a:t>–</a:t>
            </a:r>
            <a:r>
              <a:rPr lang="en-US" sz="1800" dirty="0"/>
              <a:t> 1:30pm, H&amp;S Lobby (2</a:t>
            </a:r>
            <a:r>
              <a:rPr lang="en-US" sz="1800" baseline="30000" dirty="0"/>
              <a:t>nd</a:t>
            </a:r>
            <a:r>
              <a:rPr lang="en-US" sz="1800" dirty="0"/>
              <a:t> Floor)</a:t>
            </a:r>
          </a:p>
          <a:p>
            <a:endParaRPr lang="en-US" dirty="0"/>
          </a:p>
        </p:txBody>
      </p:sp>
      <p:sp>
        <p:nvSpPr>
          <p:cNvPr id="8" name="Title 1"/>
          <p:cNvSpPr>
            <a:spLocks noGrp="1"/>
          </p:cNvSpPr>
          <p:nvPr>
            <p:ph type="title"/>
          </p:nvPr>
        </p:nvSpPr>
        <p:spPr>
          <a:xfrm>
            <a:off x="457200" y="630174"/>
            <a:ext cx="8229600" cy="857250"/>
          </a:xfrm>
        </p:spPr>
        <p:txBody>
          <a:bodyPr>
            <a:normAutofit/>
          </a:bodyPr>
          <a:lstStyle/>
          <a:p>
            <a:pPr algn="ctr"/>
            <a:r>
              <a:rPr lang="en-US" dirty="0"/>
              <a:t>During the Visit</a:t>
            </a:r>
          </a:p>
        </p:txBody>
      </p:sp>
    </p:spTree>
    <p:extLst>
      <p:ext uri="{BB962C8B-B14F-4D97-AF65-F5344CB8AC3E}">
        <p14:creationId xmlns:p14="http://schemas.microsoft.com/office/powerpoint/2010/main" val="19391691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0" y="1085850"/>
            <a:ext cx="9144000" cy="4629150"/>
          </a:xfrm>
        </p:spPr>
        <p:txBody>
          <a:bodyPr anchor="ctr"/>
          <a:lstStyle/>
          <a:p>
            <a:pPr marL="0" indent="0">
              <a:buNone/>
            </a:pPr>
            <a:endParaRPr lang="en-US" dirty="0"/>
          </a:p>
          <a:p>
            <a:pPr marL="0" indent="0" algn="ctr">
              <a:buNone/>
            </a:pPr>
            <a:r>
              <a:rPr lang="en-US" sz="3600" dirty="0" smtClean="0">
                <a:latin typeface="+mn-lt"/>
              </a:rPr>
              <a:t>What happens after the visit?</a:t>
            </a:r>
            <a:endParaRPr lang="en-US" sz="3600" dirty="0">
              <a:latin typeface="+mn-lt"/>
            </a:endParaRPr>
          </a:p>
        </p:txBody>
      </p:sp>
    </p:spTree>
    <p:extLst>
      <p:ext uri="{BB962C8B-B14F-4D97-AF65-F5344CB8AC3E}">
        <p14:creationId xmlns:p14="http://schemas.microsoft.com/office/powerpoint/2010/main" val="39076134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828800"/>
            <a:ext cx="8229600" cy="4876800"/>
          </a:xfrm>
        </p:spPr>
        <p:txBody>
          <a:bodyPr>
            <a:normAutofit/>
          </a:bodyPr>
          <a:lstStyle/>
          <a:p>
            <a:pPr marL="0" indent="0">
              <a:buNone/>
            </a:pPr>
            <a:r>
              <a:rPr lang="en-US" sz="2400" b="1" dirty="0"/>
              <a:t>Exit Report</a:t>
            </a:r>
            <a:endParaRPr lang="en-US" sz="2400" dirty="0"/>
          </a:p>
          <a:p>
            <a:r>
              <a:rPr lang="en-US" dirty="0"/>
              <a:t>Team chair will provide a high-level summary of the visit </a:t>
            </a:r>
          </a:p>
          <a:p>
            <a:r>
              <a:rPr lang="en-US" dirty="0"/>
              <a:t>Exit report will NOT include team recommendations, except as broad themes</a:t>
            </a:r>
          </a:p>
          <a:p>
            <a:pPr marL="0" indent="0">
              <a:buNone/>
            </a:pPr>
            <a:endParaRPr lang="en-US" sz="2250" dirty="0"/>
          </a:p>
          <a:p>
            <a:pPr marL="0" indent="0">
              <a:buNone/>
            </a:pPr>
            <a:r>
              <a:rPr lang="en-US" sz="2400" b="1" dirty="0"/>
              <a:t>After the visit:</a:t>
            </a:r>
          </a:p>
          <a:p>
            <a:r>
              <a:rPr lang="en-US" dirty="0"/>
              <a:t>Team will finalize their report and draft recommendations</a:t>
            </a:r>
          </a:p>
          <a:p>
            <a:r>
              <a:rPr lang="en-US" dirty="0"/>
              <a:t>ACCJC will review the Team Report and our ISER </a:t>
            </a:r>
            <a:r>
              <a:rPr lang="en-US" dirty="0" smtClean="0"/>
              <a:t>in January 2020</a:t>
            </a:r>
            <a:endParaRPr lang="en-US" dirty="0"/>
          </a:p>
          <a:p>
            <a:r>
              <a:rPr lang="en-US" dirty="0"/>
              <a:t>ACCJC will officially notify Grossmont College of </a:t>
            </a:r>
            <a:r>
              <a:rPr lang="en-US" dirty="0" smtClean="0"/>
              <a:t>our status </a:t>
            </a:r>
            <a:r>
              <a:rPr lang="en-US" dirty="0"/>
              <a:t>in </a:t>
            </a:r>
            <a:r>
              <a:rPr lang="en-US" dirty="0" smtClean="0"/>
              <a:t>February 2020</a:t>
            </a:r>
            <a:endParaRPr lang="en-US" dirty="0"/>
          </a:p>
        </p:txBody>
      </p:sp>
      <p:sp>
        <p:nvSpPr>
          <p:cNvPr id="6" name="Title 1"/>
          <p:cNvSpPr>
            <a:spLocks noGrp="1"/>
          </p:cNvSpPr>
          <p:nvPr>
            <p:ph type="title"/>
          </p:nvPr>
        </p:nvSpPr>
        <p:spPr>
          <a:xfrm>
            <a:off x="457200" y="781050"/>
            <a:ext cx="8229600" cy="742950"/>
          </a:xfrm>
        </p:spPr>
        <p:txBody>
          <a:bodyPr/>
          <a:lstStyle/>
          <a:p>
            <a:pPr algn="ctr"/>
            <a:r>
              <a:rPr lang="en-US" dirty="0"/>
              <a:t>Visit Outcomes &amp; Next Steps</a:t>
            </a:r>
          </a:p>
        </p:txBody>
      </p:sp>
    </p:spTree>
    <p:extLst>
      <p:ext uri="{BB962C8B-B14F-4D97-AF65-F5344CB8AC3E}">
        <p14:creationId xmlns:p14="http://schemas.microsoft.com/office/powerpoint/2010/main" val="3285607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8587" y="2057404"/>
            <a:ext cx="8432800" cy="3840773"/>
          </a:xfrm>
        </p:spPr>
        <p:txBody>
          <a:bodyPr>
            <a:normAutofit lnSpcReduction="10000"/>
          </a:bodyPr>
          <a:lstStyle/>
          <a:p>
            <a:pPr marL="0" indent="0">
              <a:buNone/>
            </a:pPr>
            <a:r>
              <a:rPr lang="en-US" sz="2700" dirty="0">
                <a:cs typeface="Avenir Book"/>
              </a:rPr>
              <a:t>	</a:t>
            </a:r>
          </a:p>
          <a:p>
            <a:pPr marL="0" indent="0">
              <a:buNone/>
            </a:pPr>
            <a:endParaRPr lang="en-US" sz="2700" dirty="0">
              <a:cs typeface="Avenir Book"/>
            </a:endParaRPr>
          </a:p>
          <a:p>
            <a:pPr marL="0" indent="0">
              <a:buNone/>
            </a:pPr>
            <a:endParaRPr lang="en-US" sz="2700" dirty="0">
              <a:cs typeface="Avenir Book"/>
            </a:endParaRPr>
          </a:p>
          <a:p>
            <a:pPr marL="0" indent="0">
              <a:buNone/>
            </a:pPr>
            <a:endParaRPr lang="en-US" sz="2700" dirty="0">
              <a:cs typeface="Avenir Book"/>
            </a:endParaRPr>
          </a:p>
          <a:p>
            <a:pPr marL="0" indent="0">
              <a:buNone/>
            </a:pPr>
            <a:endParaRPr lang="en-US" sz="2700" dirty="0">
              <a:cs typeface="Avenir Book"/>
            </a:endParaRPr>
          </a:p>
          <a:p>
            <a:pPr marL="0" indent="0">
              <a:buNone/>
            </a:pPr>
            <a:endParaRPr lang="en-US" sz="2700" dirty="0">
              <a:cs typeface="Avenir Book"/>
            </a:endParaRPr>
          </a:p>
          <a:p>
            <a:pPr marL="0" indent="0">
              <a:buNone/>
            </a:pPr>
            <a:endParaRPr lang="en-US" sz="2700" dirty="0">
              <a:cs typeface="Avenir Book"/>
            </a:endParaRPr>
          </a:p>
          <a:p>
            <a:pPr marL="0" indent="0">
              <a:buNone/>
            </a:pPr>
            <a:r>
              <a:rPr lang="en-US" dirty="0">
                <a:cs typeface="Avenir Book"/>
              </a:rPr>
              <a:t>* The team provides its opinion about accreditation status as part of its findings. </a:t>
            </a:r>
            <a:br>
              <a:rPr lang="en-US" dirty="0">
                <a:cs typeface="Avenir Book"/>
              </a:rPr>
            </a:br>
            <a:r>
              <a:rPr lang="en-US" dirty="0">
                <a:cs typeface="Avenir Book"/>
              </a:rPr>
              <a:t>  The Commission makes the official determination of accreditation status. </a:t>
            </a:r>
          </a:p>
        </p:txBody>
      </p:sp>
      <p:graphicFrame>
        <p:nvGraphicFramePr>
          <p:cNvPr id="2" name="Diagram 1"/>
          <p:cNvGraphicFramePr/>
          <p:nvPr>
            <p:extLst>
              <p:ext uri="{D42A27DB-BD31-4B8C-83A1-F6EECF244321}">
                <p14:modId xmlns:p14="http://schemas.microsoft.com/office/powerpoint/2010/main" val="509346600"/>
              </p:ext>
            </p:extLst>
          </p:nvPr>
        </p:nvGraphicFramePr>
        <p:xfrm>
          <a:off x="625264" y="2057403"/>
          <a:ext cx="7913047" cy="29322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txBox="1">
            <a:spLocks/>
          </p:cNvSpPr>
          <p:nvPr/>
        </p:nvSpPr>
        <p:spPr>
          <a:xfrm>
            <a:off x="457200" y="637032"/>
            <a:ext cx="8229600" cy="857250"/>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dirty="0"/>
              <a:t>Potential Outcomes: Accreditation Status </a:t>
            </a:r>
          </a:p>
        </p:txBody>
      </p:sp>
    </p:spTree>
    <p:extLst>
      <p:ext uri="{BB962C8B-B14F-4D97-AF65-F5344CB8AC3E}">
        <p14:creationId xmlns:p14="http://schemas.microsoft.com/office/powerpoint/2010/main" val="689688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0" y="1085850"/>
            <a:ext cx="9144000" cy="4629150"/>
          </a:xfrm>
        </p:spPr>
        <p:txBody>
          <a:bodyPr anchor="ctr"/>
          <a:lstStyle/>
          <a:p>
            <a:pPr marL="0" indent="0">
              <a:buNone/>
            </a:pPr>
            <a:endParaRPr lang="en-US" dirty="0"/>
          </a:p>
          <a:p>
            <a:pPr marL="0" indent="0" algn="ctr">
              <a:buNone/>
            </a:pPr>
            <a:r>
              <a:rPr lang="en-US" sz="3600" dirty="0" smtClean="0">
                <a:latin typeface="+mn-lt"/>
              </a:rPr>
              <a:t>How does the site visit fit into the overall accreditation process?</a:t>
            </a:r>
            <a:endParaRPr lang="en-US" sz="3600" dirty="0">
              <a:latin typeface="+mn-lt"/>
            </a:endParaRPr>
          </a:p>
        </p:txBody>
      </p:sp>
    </p:spTree>
    <p:extLst>
      <p:ext uri="{BB962C8B-B14F-4D97-AF65-F5344CB8AC3E}">
        <p14:creationId xmlns:p14="http://schemas.microsoft.com/office/powerpoint/2010/main" val="6622442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0" y="1085850"/>
            <a:ext cx="9144000" cy="4629150"/>
          </a:xfrm>
        </p:spPr>
        <p:txBody>
          <a:bodyPr anchor="ctr"/>
          <a:lstStyle/>
          <a:p>
            <a:pPr marL="0" indent="0">
              <a:buNone/>
            </a:pPr>
            <a:endParaRPr lang="en-US" dirty="0"/>
          </a:p>
          <a:p>
            <a:pPr marL="0" indent="0" algn="ctr">
              <a:buNone/>
            </a:pPr>
            <a:r>
              <a:rPr lang="en-US" sz="3600" dirty="0">
                <a:latin typeface="+mn-lt"/>
              </a:rPr>
              <a:t>What other questions do you have?</a:t>
            </a:r>
          </a:p>
        </p:txBody>
      </p:sp>
    </p:spTree>
    <p:extLst>
      <p:ext uri="{BB962C8B-B14F-4D97-AF65-F5344CB8AC3E}">
        <p14:creationId xmlns:p14="http://schemas.microsoft.com/office/powerpoint/2010/main" val="33646779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0" y="1085850"/>
            <a:ext cx="9144000" cy="4629150"/>
          </a:xfrm>
        </p:spPr>
        <p:txBody>
          <a:bodyPr anchor="ctr"/>
          <a:lstStyle/>
          <a:p>
            <a:pPr marL="0" indent="0">
              <a:buNone/>
            </a:pPr>
            <a:endParaRPr lang="en-US" dirty="0"/>
          </a:p>
          <a:p>
            <a:pPr marL="0" indent="0" algn="ctr">
              <a:buNone/>
            </a:pPr>
            <a:r>
              <a:rPr lang="en-US" sz="3600" dirty="0">
                <a:latin typeface="+mn-lt"/>
              </a:rPr>
              <a:t>Thank you! </a:t>
            </a:r>
          </a:p>
          <a:p>
            <a:pPr marL="0" indent="0" algn="ctr">
              <a:buNone/>
            </a:pPr>
            <a:r>
              <a:rPr lang="en-US" sz="3600" dirty="0">
                <a:latin typeface="+mn-lt"/>
              </a:rPr>
              <a:t>Let’s have a great visit! </a:t>
            </a:r>
          </a:p>
          <a:p>
            <a:pPr marL="0" indent="0" algn="ctr">
              <a:buNone/>
            </a:pPr>
            <a:r>
              <a:rPr lang="en-US" sz="3600" dirty="0">
                <a:latin typeface="+mn-lt"/>
                <a:sym typeface="Wingdings"/>
              </a:rPr>
              <a:t></a:t>
            </a:r>
            <a:endParaRPr lang="en-US" sz="3600" dirty="0">
              <a:latin typeface="+mn-lt"/>
            </a:endParaRPr>
          </a:p>
        </p:txBody>
      </p:sp>
    </p:spTree>
    <p:extLst>
      <p:ext uri="{BB962C8B-B14F-4D97-AF65-F5344CB8AC3E}">
        <p14:creationId xmlns:p14="http://schemas.microsoft.com/office/powerpoint/2010/main" val="4247553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Accreditation </a:t>
            </a:r>
            <a:r>
              <a:rPr lang="en-US" dirty="0" smtClean="0"/>
              <a:t>101:  Context for the Site Visit</a:t>
            </a:r>
            <a:endParaRPr lang="en-US" dirty="0"/>
          </a:p>
        </p:txBody>
      </p:sp>
      <p:sp>
        <p:nvSpPr>
          <p:cNvPr id="3" name="Content Placeholder 2"/>
          <p:cNvSpPr>
            <a:spLocks noGrp="1"/>
          </p:cNvSpPr>
          <p:nvPr>
            <p:ph idx="1"/>
          </p:nvPr>
        </p:nvSpPr>
        <p:spPr/>
        <p:txBody>
          <a:bodyPr/>
          <a:lstStyle/>
          <a:p>
            <a:pPr marL="0" indent="0">
              <a:buNone/>
            </a:pPr>
            <a:r>
              <a:rPr lang="en-US" sz="2100" b="1" dirty="0"/>
              <a:t>An accreditation evaluation is a process through which colleges:</a:t>
            </a:r>
          </a:p>
          <a:p>
            <a:pPr lvl="0"/>
            <a:r>
              <a:rPr lang="en-US" sz="1650" dirty="0"/>
              <a:t>Demonstrate the quality of their educational programs and services to the public</a:t>
            </a:r>
          </a:p>
          <a:p>
            <a:pPr lvl="0"/>
            <a:r>
              <a:rPr lang="en-US" sz="1650" dirty="0"/>
              <a:t>Identify areas for improvement leading to more effective fulfillment of their mission</a:t>
            </a:r>
          </a:p>
          <a:p>
            <a:pPr marL="0" indent="0">
              <a:spcBef>
                <a:spcPts val="1350"/>
              </a:spcBef>
              <a:buNone/>
            </a:pPr>
            <a:r>
              <a:rPr lang="en-US" sz="2100" b="1" dirty="0"/>
              <a:t>Evaluations</a:t>
            </a:r>
            <a:r>
              <a:rPr lang="en-US" sz="1650" b="1" dirty="0"/>
              <a:t> </a:t>
            </a:r>
            <a:r>
              <a:rPr lang="en-US" sz="2100" b="1" dirty="0"/>
              <a:t>center around a set of pre-defined standards:</a:t>
            </a:r>
          </a:p>
          <a:p>
            <a:r>
              <a:rPr lang="en-US" sz="1500" dirty="0"/>
              <a:t>Developed by ACCJC in collaboration with its member colleges</a:t>
            </a:r>
          </a:p>
          <a:p>
            <a:r>
              <a:rPr lang="en-US" sz="1500" dirty="0"/>
              <a:t>Aligned with established standards of good practices in US higher education</a:t>
            </a:r>
          </a:p>
          <a:p>
            <a:pPr marL="0" indent="0">
              <a:spcBef>
                <a:spcPts val="1350"/>
              </a:spcBef>
              <a:buNone/>
            </a:pPr>
            <a:r>
              <a:rPr lang="en-US" sz="2100" b="1" dirty="0"/>
              <a:t>ACCJC accreditation involves multiple layers of evaluation:</a:t>
            </a:r>
          </a:p>
          <a:p>
            <a:r>
              <a:rPr lang="en-US" sz="1500" dirty="0"/>
              <a:t>Self evaluation, documented in an Institutional-Self Evaluation Report (ISER) </a:t>
            </a:r>
          </a:p>
          <a:p>
            <a:r>
              <a:rPr lang="en-US" sz="1500" b="1" dirty="0"/>
              <a:t>Peer evaluation, conducted by an external Evaluation Team and including a site visit</a:t>
            </a:r>
          </a:p>
          <a:p>
            <a:r>
              <a:rPr lang="en-US" sz="1500" dirty="0"/>
              <a:t>Commission evaluation, using findings from self and peer evaluation </a:t>
            </a:r>
          </a:p>
          <a:p>
            <a:pPr marL="0" indent="0">
              <a:buNone/>
            </a:pPr>
            <a:endParaRPr lang="en-US" sz="1650" dirty="0"/>
          </a:p>
        </p:txBody>
      </p:sp>
    </p:spTree>
    <p:extLst>
      <p:ext uri="{BB962C8B-B14F-4D97-AF65-F5344CB8AC3E}">
        <p14:creationId xmlns:p14="http://schemas.microsoft.com/office/powerpoint/2010/main" val="422489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Accreditation 101:  Context for the Site Visit</a:t>
            </a:r>
          </a:p>
        </p:txBody>
      </p:sp>
      <p:graphicFrame>
        <p:nvGraphicFramePr>
          <p:cNvPr id="5" name="Diagram 4"/>
          <p:cNvGraphicFramePr/>
          <p:nvPr>
            <p:extLst>
              <p:ext uri="{D42A27DB-BD31-4B8C-83A1-F6EECF244321}">
                <p14:modId xmlns:p14="http://schemas.microsoft.com/office/powerpoint/2010/main" val="2088811669"/>
              </p:ext>
            </p:extLst>
          </p:nvPr>
        </p:nvGraphicFramePr>
        <p:xfrm>
          <a:off x="571500" y="1524000"/>
          <a:ext cx="805815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20105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0" y="1085850"/>
            <a:ext cx="9144000" cy="4629150"/>
          </a:xfrm>
        </p:spPr>
        <p:txBody>
          <a:bodyPr anchor="ctr"/>
          <a:lstStyle/>
          <a:p>
            <a:pPr marL="0" indent="0">
              <a:buNone/>
            </a:pPr>
            <a:endParaRPr lang="en-US" dirty="0"/>
          </a:p>
          <a:p>
            <a:pPr marL="0" indent="0" algn="ctr">
              <a:buNone/>
            </a:pPr>
            <a:r>
              <a:rPr lang="en-US" sz="3600" dirty="0" smtClean="0">
                <a:latin typeface="+mn-lt"/>
              </a:rPr>
              <a:t>Where can I find a copy of the ISER?</a:t>
            </a:r>
            <a:endParaRPr lang="en-US" sz="3600" dirty="0">
              <a:latin typeface="+mn-lt"/>
            </a:endParaRPr>
          </a:p>
        </p:txBody>
      </p:sp>
    </p:spTree>
    <p:extLst>
      <p:ext uri="{BB962C8B-B14F-4D97-AF65-F5344CB8AC3E}">
        <p14:creationId xmlns:p14="http://schemas.microsoft.com/office/powerpoint/2010/main" val="2379316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1673352"/>
            <a:ext cx="3733800" cy="4718304"/>
          </a:xfrm>
        </p:spPr>
        <p:txBody>
          <a:bodyPr>
            <a:normAutofit/>
          </a:bodyPr>
          <a:lstStyle/>
          <a:p>
            <a:pPr marL="0" indent="0">
              <a:buNone/>
            </a:pPr>
            <a:endParaRPr lang="en-US" sz="2100" b="1" dirty="0"/>
          </a:p>
          <a:p>
            <a:pPr marL="0" indent="0">
              <a:buNone/>
            </a:pPr>
            <a:endParaRPr lang="en-US" sz="2400" b="1" dirty="0" smtClean="0"/>
          </a:p>
          <a:p>
            <a:pPr marL="0" indent="0">
              <a:buNone/>
            </a:pPr>
            <a:endParaRPr lang="en-US" sz="2400" b="1" dirty="0" smtClean="0"/>
          </a:p>
          <a:p>
            <a:pPr marL="0" indent="0">
              <a:buNone/>
            </a:pPr>
            <a:r>
              <a:rPr lang="en-US" sz="2400" b="1" dirty="0" smtClean="0"/>
              <a:t>Available online:</a:t>
            </a:r>
            <a:endParaRPr lang="en-US" sz="2400" b="1" dirty="0"/>
          </a:p>
          <a:p>
            <a:r>
              <a:rPr lang="en-US" dirty="0" smtClean="0">
                <a:hlinkClick r:id="rId3"/>
              </a:rPr>
              <a:t>College Information &gt; Accreditation &gt; 2019 Site Visit</a:t>
            </a:r>
            <a:r>
              <a:rPr lang="en-US" dirty="0" smtClean="0"/>
              <a:t> </a:t>
            </a:r>
          </a:p>
          <a:p>
            <a:pPr marL="0" indent="0">
              <a:buNone/>
            </a:pPr>
            <a:endParaRPr lang="en-US" dirty="0"/>
          </a:p>
          <a:p>
            <a:endParaRPr lang="en-US" dirty="0"/>
          </a:p>
          <a:p>
            <a:pPr marL="0" indent="0">
              <a:buNone/>
            </a:pPr>
            <a:endParaRPr lang="en-US" dirty="0"/>
          </a:p>
        </p:txBody>
      </p:sp>
      <p:sp>
        <p:nvSpPr>
          <p:cNvPr id="9" name="Title 1"/>
          <p:cNvSpPr txBox="1">
            <a:spLocks/>
          </p:cNvSpPr>
          <p:nvPr/>
        </p:nvSpPr>
        <p:spPr>
          <a:xfrm>
            <a:off x="457200" y="762000"/>
            <a:ext cx="8229600" cy="742950"/>
          </a:xfrm>
          <a:prstGeom prst="rect">
            <a:avLst/>
          </a:prstGeom>
        </p:spPr>
        <p:txBody>
          <a:bodyPr vert="horz" lIns="68580" tIns="34290" rIns="68580" bIns="34290" rtlCol="0" anchor="ctr">
            <a:normAutofit/>
          </a:bodyPr>
          <a:lstStyle>
            <a:lvl1pPr algn="l" defTabSz="914400" rtl="0" eaLnBrk="1" latinLnBrk="0" hangingPunct="1">
              <a:spcBef>
                <a:spcPct val="0"/>
              </a:spcBef>
              <a:buNone/>
              <a:defRPr sz="4000" kern="1200" spc="-100" baseline="0">
                <a:solidFill>
                  <a:schemeClr val="tx2"/>
                </a:solidFill>
                <a:latin typeface="+mn-lt"/>
                <a:ea typeface="+mj-ea"/>
                <a:cs typeface="DaunPenh" panose="01010101010101010101" pitchFamily="2" charset="0"/>
              </a:defRPr>
            </a:lvl1pPr>
          </a:lstStyle>
          <a:p>
            <a:pPr algn="ctr"/>
            <a:r>
              <a:rPr lang="en-US" sz="3000" dirty="0" smtClean="0"/>
              <a:t>The Grossmont College ISER</a:t>
            </a:r>
            <a:endParaRPr lang="en-US" sz="3000" dirty="0"/>
          </a:p>
        </p:txBody>
      </p:sp>
      <p:pic>
        <p:nvPicPr>
          <p:cNvPr id="8" name="Content Placeholder 7"/>
          <p:cNvPicPr>
            <a:picLocks noGrp="1"/>
          </p:cNvPicPr>
          <p:nvPr>
            <p:ph sz="half" idx="2"/>
          </p:nvPr>
        </p:nvPicPr>
        <p:blipFill rotWithShape="1">
          <a:blip r:embed="rId4">
            <a:extLst>
              <a:ext uri="{28A0092B-C50C-407E-A947-70E740481C1C}">
                <a14:useLocalDpi xmlns:a14="http://schemas.microsoft.com/office/drawing/2010/main" val="0"/>
              </a:ext>
            </a:extLst>
          </a:blip>
          <a:srcRect l="6654" r="8515" b="1652"/>
          <a:stretch/>
        </p:blipFill>
        <p:spPr bwMode="auto">
          <a:xfrm rot="741909">
            <a:off x="5017410" y="1769642"/>
            <a:ext cx="3376378" cy="4525724"/>
          </a:xfrm>
          <a:prstGeom prst="rect">
            <a:avLst/>
          </a:prstGeom>
          <a:ln w="9525" cap="flat" cmpd="sng" algn="ctr">
            <a:solidFill>
              <a:sysClr val="windowText" lastClr="000000">
                <a:lumMod val="50000"/>
                <a:lumOff val="50000"/>
              </a:sysClr>
            </a:solidFill>
            <a:prstDash val="solid"/>
            <a:round/>
            <a:headEnd type="none" w="med" len="med"/>
            <a:tailEnd type="none" w="med" len="med"/>
          </a:ln>
          <a:effectLst>
            <a:outerShdw blurRad="50800" dist="38100" dir="2700000" algn="tl" rotWithShape="0">
              <a:prstClr val="black">
                <a:alpha val="40000"/>
              </a:prst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131405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0" y="1085850"/>
            <a:ext cx="9144000" cy="4629150"/>
          </a:xfrm>
        </p:spPr>
        <p:txBody>
          <a:bodyPr anchor="ctr"/>
          <a:lstStyle/>
          <a:p>
            <a:pPr marL="0" indent="0">
              <a:buNone/>
            </a:pPr>
            <a:endParaRPr lang="en-US" dirty="0"/>
          </a:p>
          <a:p>
            <a:pPr marL="0" indent="0" algn="ctr">
              <a:buNone/>
            </a:pPr>
            <a:r>
              <a:rPr lang="en-US" sz="3600" dirty="0" smtClean="0">
                <a:latin typeface="+mn-lt"/>
              </a:rPr>
              <a:t>Who is on the visiting team?</a:t>
            </a:r>
            <a:endParaRPr lang="en-US" sz="3600" dirty="0">
              <a:latin typeface="+mn-lt"/>
            </a:endParaRPr>
          </a:p>
        </p:txBody>
      </p:sp>
    </p:spTree>
    <p:extLst>
      <p:ext uri="{BB962C8B-B14F-4D97-AF65-F5344CB8AC3E}">
        <p14:creationId xmlns:p14="http://schemas.microsoft.com/office/powerpoint/2010/main" val="1758323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endParaRPr lang="en-US" sz="2100" b="1" dirty="0"/>
          </a:p>
          <a:p>
            <a:pPr marL="0" indent="0">
              <a:buNone/>
            </a:pPr>
            <a:r>
              <a:rPr lang="en-US" sz="2400" b="1" dirty="0"/>
              <a:t>Team members are:</a:t>
            </a:r>
          </a:p>
          <a:p>
            <a:r>
              <a:rPr lang="en-US" dirty="0"/>
              <a:t>Faculty and administrators from other colleges accredited by ACCJC</a:t>
            </a:r>
          </a:p>
          <a:p>
            <a:r>
              <a:rPr lang="en-US" dirty="0"/>
              <a:t>Experienced with the Standards </a:t>
            </a:r>
            <a:r>
              <a:rPr lang="mr-IN" dirty="0"/>
              <a:t>–</a:t>
            </a:r>
            <a:r>
              <a:rPr lang="en-US" dirty="0"/>
              <a:t> through ACCJC training at a minimum </a:t>
            </a:r>
          </a:p>
          <a:p>
            <a:r>
              <a:rPr lang="en-US" b="1" dirty="0"/>
              <a:t>Volunteers</a:t>
            </a:r>
            <a:r>
              <a:rPr lang="en-US" dirty="0"/>
              <a:t> who believe strongly in peer review and support</a:t>
            </a:r>
          </a:p>
          <a:p>
            <a:endParaRPr lang="en-US" dirty="0"/>
          </a:p>
          <a:p>
            <a:pPr marL="0" indent="0">
              <a:buNone/>
            </a:pPr>
            <a:r>
              <a:rPr lang="en-US" sz="2400" b="1" dirty="0"/>
              <a:t>Teams also </a:t>
            </a:r>
            <a:r>
              <a:rPr lang="en-US" sz="2400" b="1" dirty="0" smtClean="0"/>
              <a:t>now include </a:t>
            </a:r>
            <a:r>
              <a:rPr lang="en-US" sz="2400" b="1" dirty="0"/>
              <a:t>an ACCJC Liaison:</a:t>
            </a:r>
          </a:p>
          <a:p>
            <a:r>
              <a:rPr lang="en-US" dirty="0"/>
              <a:t>Process observer</a:t>
            </a:r>
          </a:p>
          <a:p>
            <a:r>
              <a:rPr lang="en-US" dirty="0"/>
              <a:t>Expert on Standards and Commission policies</a:t>
            </a:r>
          </a:p>
          <a:p>
            <a:r>
              <a:rPr lang="en-US" dirty="0"/>
              <a:t>Liaison between the team and the </a:t>
            </a:r>
            <a:r>
              <a:rPr lang="en-US" dirty="0" smtClean="0"/>
              <a:t>commission</a:t>
            </a:r>
          </a:p>
          <a:p>
            <a:r>
              <a:rPr lang="en-US" dirty="0" smtClean="0"/>
              <a:t>Our ACCJC Liaison is </a:t>
            </a:r>
            <a:r>
              <a:rPr lang="en-US" b="1" dirty="0" smtClean="0"/>
              <a:t>Dr. Stephanie Droker</a:t>
            </a:r>
            <a:endParaRPr lang="en-US" b="1" dirty="0"/>
          </a:p>
          <a:p>
            <a:pPr marL="0" indent="0">
              <a:buNone/>
            </a:pPr>
            <a:endParaRPr lang="en-US" dirty="0"/>
          </a:p>
        </p:txBody>
      </p:sp>
      <p:sp>
        <p:nvSpPr>
          <p:cNvPr id="9" name="Title 1"/>
          <p:cNvSpPr txBox="1">
            <a:spLocks/>
          </p:cNvSpPr>
          <p:nvPr/>
        </p:nvSpPr>
        <p:spPr>
          <a:xfrm>
            <a:off x="457200" y="762000"/>
            <a:ext cx="8229600" cy="742950"/>
          </a:xfrm>
          <a:prstGeom prst="rect">
            <a:avLst/>
          </a:prstGeom>
        </p:spPr>
        <p:txBody>
          <a:bodyPr vert="horz" lIns="68580" tIns="34290" rIns="68580" bIns="34290" rtlCol="0" anchor="ctr">
            <a:normAutofit/>
          </a:bodyPr>
          <a:lstStyle>
            <a:lvl1pPr algn="l" defTabSz="914400" rtl="0" eaLnBrk="1" latinLnBrk="0" hangingPunct="1">
              <a:spcBef>
                <a:spcPct val="0"/>
              </a:spcBef>
              <a:buNone/>
              <a:defRPr sz="4000" kern="1200" spc="-100" baseline="0">
                <a:solidFill>
                  <a:schemeClr val="tx2"/>
                </a:solidFill>
                <a:latin typeface="+mn-lt"/>
                <a:ea typeface="+mj-ea"/>
                <a:cs typeface="DaunPenh" panose="01010101010101010101" pitchFamily="2" charset="0"/>
              </a:defRPr>
            </a:lvl1pPr>
          </a:lstStyle>
          <a:p>
            <a:pPr algn="ctr"/>
            <a:r>
              <a:rPr lang="en-US" sz="3000" dirty="0"/>
              <a:t>Meet the Evaluation Team</a:t>
            </a:r>
          </a:p>
        </p:txBody>
      </p:sp>
    </p:spTree>
    <p:extLst>
      <p:ext uri="{BB962C8B-B14F-4D97-AF65-F5344CB8AC3E}">
        <p14:creationId xmlns:p14="http://schemas.microsoft.com/office/powerpoint/2010/main" val="908585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3712"/>
            <a:ext cx="8229600" cy="742950"/>
          </a:xfrm>
        </p:spPr>
        <p:txBody>
          <a:bodyPr/>
          <a:lstStyle/>
          <a:p>
            <a:pPr algn="ctr"/>
            <a:r>
              <a:rPr lang="en-US" dirty="0"/>
              <a:t>Meet the Evaluation Team</a:t>
            </a:r>
          </a:p>
        </p:txBody>
      </p:sp>
      <p:sp>
        <p:nvSpPr>
          <p:cNvPr id="5" name="Content Placeholder 4"/>
          <p:cNvSpPr>
            <a:spLocks noGrp="1"/>
          </p:cNvSpPr>
          <p:nvPr>
            <p:ph idx="1"/>
          </p:nvPr>
        </p:nvSpPr>
        <p:spPr>
          <a:xfrm>
            <a:off x="457200" y="1828800"/>
            <a:ext cx="8229600" cy="4572000"/>
          </a:xfrm>
        </p:spPr>
        <p:txBody>
          <a:bodyPr>
            <a:normAutofit/>
          </a:bodyPr>
          <a:lstStyle/>
          <a:p>
            <a:pPr marL="0" indent="0" algn="ctr">
              <a:buNone/>
            </a:pPr>
            <a:r>
              <a:rPr lang="en-US" sz="2400" b="1" dirty="0"/>
              <a:t>Dr. Loretta (Lori) Adrian, Team Chair</a:t>
            </a:r>
          </a:p>
          <a:p>
            <a:pPr marL="0" indent="0" algn="ctr">
              <a:buNone/>
            </a:pPr>
            <a:r>
              <a:rPr lang="en-US" sz="2000" dirty="0"/>
              <a:t>President,</a:t>
            </a:r>
          </a:p>
          <a:p>
            <a:pPr marL="0" indent="0" algn="ctr">
              <a:buNone/>
            </a:pPr>
            <a:r>
              <a:rPr lang="en-US" sz="2000" dirty="0"/>
              <a:t>Coastline Community College</a:t>
            </a:r>
          </a:p>
          <a:p>
            <a:pPr marL="0" indent="0" algn="ctr">
              <a:buNone/>
            </a:pPr>
            <a:endParaRPr lang="en-US" sz="2000" dirty="0"/>
          </a:p>
          <a:p>
            <a:pPr marL="0" indent="0" algn="ctr">
              <a:buNone/>
            </a:pPr>
            <a:r>
              <a:rPr lang="en-US" sz="2400" b="1" dirty="0">
                <a:solidFill>
                  <a:srgbClr val="000000"/>
                </a:solidFill>
              </a:rPr>
              <a:t>Dr. Vince Rodriguez, Team Assistant</a:t>
            </a:r>
          </a:p>
          <a:p>
            <a:pPr marL="0" indent="0" algn="ctr">
              <a:buNone/>
            </a:pPr>
            <a:r>
              <a:rPr lang="en-US" sz="2000" dirty="0"/>
              <a:t>Vice President of Instruction, </a:t>
            </a:r>
          </a:p>
          <a:p>
            <a:pPr marL="0" indent="0" algn="ctr">
              <a:buNone/>
            </a:pPr>
            <a:r>
              <a:rPr lang="en-US" sz="2000" dirty="0"/>
              <a:t>Coastline Community College</a:t>
            </a:r>
          </a:p>
          <a:p>
            <a:pPr marL="0" indent="0">
              <a:buNone/>
            </a:pPr>
            <a:endParaRPr lang="en-US" sz="2175" dirty="0"/>
          </a:p>
        </p:txBody>
      </p:sp>
    </p:spTree>
    <p:extLst>
      <p:ext uri="{BB962C8B-B14F-4D97-AF65-F5344CB8AC3E}">
        <p14:creationId xmlns:p14="http://schemas.microsoft.com/office/powerpoint/2010/main" val="10659298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ossmont Theme">
  <a:themeElements>
    <a:clrScheme name="Custom 6">
      <a:dk1>
        <a:sysClr val="windowText" lastClr="000000"/>
      </a:dk1>
      <a:lt1>
        <a:sysClr val="window" lastClr="FFFFFF"/>
      </a:lt1>
      <a:dk2>
        <a:srgbClr val="252731"/>
      </a:dk2>
      <a:lt2>
        <a:srgbClr val="EAE7E4"/>
      </a:lt2>
      <a:accent1>
        <a:srgbClr val="FFBA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Gill Sans M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1341</TotalTime>
  <Words>1695</Words>
  <Application>Microsoft Office PowerPoint</Application>
  <PresentationFormat>On-screen Show (4:3)</PresentationFormat>
  <Paragraphs>215</Paragraphs>
  <Slides>21</Slides>
  <Notes>14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21</vt:i4>
      </vt:variant>
    </vt:vector>
  </HeadingPairs>
  <TitlesOfParts>
    <vt:vector size="33" baseType="lpstr">
      <vt:lpstr>DFKai-SB</vt:lpstr>
      <vt:lpstr>Arial</vt:lpstr>
      <vt:lpstr>Avenir Book</vt:lpstr>
      <vt:lpstr>Calibri</vt:lpstr>
      <vt:lpstr>DaunPenh</vt:lpstr>
      <vt:lpstr>David</vt:lpstr>
      <vt:lpstr>DilleniaUPC</vt:lpstr>
      <vt:lpstr>Gill Sans</vt:lpstr>
      <vt:lpstr>Gill Sans MT</vt:lpstr>
      <vt:lpstr>Mangal</vt:lpstr>
      <vt:lpstr>Wingdings</vt:lpstr>
      <vt:lpstr>Grossmont Theme</vt:lpstr>
      <vt:lpstr>accreditation update Fall 2019 </vt:lpstr>
      <vt:lpstr>PowerPoint Presentation</vt:lpstr>
      <vt:lpstr>Accreditation 101:  Context for the Site Visit</vt:lpstr>
      <vt:lpstr>Accreditation 101:  Context for the Site Visit</vt:lpstr>
      <vt:lpstr>PowerPoint Presentation</vt:lpstr>
      <vt:lpstr>PowerPoint Presentation</vt:lpstr>
      <vt:lpstr>PowerPoint Presentation</vt:lpstr>
      <vt:lpstr>PowerPoint Presentation</vt:lpstr>
      <vt:lpstr>Meet the Evaluation Team</vt:lpstr>
      <vt:lpstr>Meet the Evaluation Team</vt:lpstr>
      <vt:lpstr>PowerPoint Presentation</vt:lpstr>
      <vt:lpstr>Visit Week Overview</vt:lpstr>
      <vt:lpstr>During the Visit</vt:lpstr>
      <vt:lpstr>PowerPoint Presentation</vt:lpstr>
      <vt:lpstr>During the Visit</vt:lpstr>
      <vt:lpstr>During the Visit</vt:lpstr>
      <vt:lpstr>PowerPoint Presentation</vt:lpstr>
      <vt:lpstr>Visit Outcomes &amp; Next Steps</vt:lpstr>
      <vt:lpstr>PowerPoint Presentation</vt:lpstr>
      <vt:lpstr>PowerPoint Presentation</vt:lpstr>
      <vt:lpstr>PowerPoint Presentation</vt:lpstr>
    </vt:vector>
  </TitlesOfParts>
  <Company>GCCCD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Student Equity Plan</dc:title>
  <dc:creator>Catherine Webb</dc:creator>
  <cp:lastModifiedBy>Graylin Clavell</cp:lastModifiedBy>
  <cp:revision>100</cp:revision>
  <cp:lastPrinted>2019-07-11T23:41:16Z</cp:lastPrinted>
  <dcterms:created xsi:type="dcterms:W3CDTF">2019-04-10T19:31:02Z</dcterms:created>
  <dcterms:modified xsi:type="dcterms:W3CDTF">2019-08-26T23:31:21Z</dcterms:modified>
</cp:coreProperties>
</file>